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9" r:id="rId2"/>
    <p:sldId id="280" r:id="rId3"/>
    <p:sldId id="281" r:id="rId4"/>
    <p:sldId id="282" r:id="rId5"/>
    <p:sldId id="271" r:id="rId6"/>
    <p:sldId id="257" r:id="rId7"/>
    <p:sldId id="272" r:id="rId8"/>
    <p:sldId id="258" r:id="rId9"/>
    <p:sldId id="259" r:id="rId10"/>
    <p:sldId id="260" r:id="rId11"/>
    <p:sldId id="261" r:id="rId12"/>
    <p:sldId id="262" r:id="rId13"/>
    <p:sldId id="263" r:id="rId14"/>
    <p:sldId id="273" r:id="rId15"/>
    <p:sldId id="264" r:id="rId16"/>
    <p:sldId id="265" r:id="rId17"/>
    <p:sldId id="266" r:id="rId18"/>
    <p:sldId id="267" r:id="rId19"/>
    <p:sldId id="268" r:id="rId20"/>
    <p:sldId id="274" r:id="rId21"/>
    <p:sldId id="269" r:id="rId22"/>
    <p:sldId id="275" r:id="rId23"/>
    <p:sldId id="276" r:id="rId24"/>
    <p:sldId id="270" r:id="rId25"/>
    <p:sldId id="277" r:id="rId26"/>
    <p:sldId id="283" r:id="rId27"/>
    <p:sldId id="287" r:id="rId28"/>
    <p:sldId id="284" r:id="rId29"/>
    <p:sldId id="285"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6CCC7FD-66DB-43BC-A24C-D9F7B5DCE1D6}" type="datetimeFigureOut">
              <a:rPr lang="en-US" smtClean="0"/>
              <a:pPr/>
              <a:t>3/3/2023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434C24E-C031-449F-88F5-7E5ED9265F66}"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CCC7FD-66DB-43BC-A24C-D9F7B5DCE1D6}"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4C24E-C031-449F-88F5-7E5ED9265F66}"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CCC7FD-66DB-43BC-A24C-D9F7B5DCE1D6}"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4C24E-C031-449F-88F5-7E5ED9265F66}"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CCC7FD-66DB-43BC-A24C-D9F7B5DCE1D6}"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4C24E-C031-449F-88F5-7E5ED9265F66}"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6CCC7FD-66DB-43BC-A24C-D9F7B5DCE1D6}"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434C24E-C031-449F-88F5-7E5ED9265F6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CCC7FD-66DB-43BC-A24C-D9F7B5DCE1D6}"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34C24E-C031-449F-88F5-7E5ED9265F66}"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6CCC7FD-66DB-43BC-A24C-D9F7B5DCE1D6}" type="datetimeFigureOut">
              <a:rPr lang="en-US" smtClean="0"/>
              <a:pPr/>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34C24E-C031-449F-88F5-7E5ED9265F66}"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6CCC7FD-66DB-43BC-A24C-D9F7B5DCE1D6}" type="datetimeFigureOut">
              <a:rPr lang="en-US" smtClean="0"/>
              <a:pPr/>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34C24E-C031-449F-88F5-7E5ED9265F66}"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CC7FD-66DB-43BC-A24C-D9F7B5DCE1D6}" type="datetimeFigureOut">
              <a:rPr lang="en-US" smtClean="0"/>
              <a:pPr/>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34C24E-C031-449F-88F5-7E5ED9265F66}"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CCC7FD-66DB-43BC-A24C-D9F7B5DCE1D6}"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34C24E-C031-449F-88F5-7E5ED9265F66}"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CCC7FD-66DB-43BC-A24C-D9F7B5DCE1D6}"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34C24E-C031-449F-88F5-7E5ED9265F66}"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6CCC7FD-66DB-43BC-A24C-D9F7B5DCE1D6}" type="datetimeFigureOut">
              <a:rPr lang="en-US" smtClean="0"/>
              <a:pPr/>
              <a:t>3/3/2023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434C24E-C031-449F-88F5-7E5ED9265F6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dissolve/>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4"/>
          <p:cNvSpPr txBox="1">
            <a:spLocks noChangeArrowheads="1"/>
          </p:cNvSpPr>
          <p:nvPr/>
        </p:nvSpPr>
        <p:spPr bwMode="auto">
          <a:xfrm>
            <a:off x="2154238" y="381000"/>
            <a:ext cx="7489825" cy="954088"/>
          </a:xfrm>
          <a:prstGeom prst="rect">
            <a:avLst/>
          </a:prstGeom>
          <a:noFill/>
          <a:ln w="9525">
            <a:noFill/>
            <a:miter lim="800000"/>
            <a:headEnd/>
            <a:tailEnd/>
          </a:ln>
        </p:spPr>
        <p:txBody>
          <a:bodyPr>
            <a:spAutoFit/>
          </a:bodyPr>
          <a:lstStyle/>
          <a:p>
            <a:r>
              <a:rPr lang="en-US" sz="2800">
                <a:latin typeface="Book Antiqua" pitchFamily="18" charset="0"/>
              </a:rPr>
              <a:t>RUNGTA COLLEGE OF DENTAL SCIENCES &amp; RESEARCH </a:t>
            </a:r>
          </a:p>
        </p:txBody>
      </p:sp>
      <p:sp>
        <p:nvSpPr>
          <p:cNvPr id="3075" name="TextBox 6"/>
          <p:cNvSpPr txBox="1">
            <a:spLocks noChangeArrowheads="1"/>
          </p:cNvSpPr>
          <p:nvPr/>
        </p:nvSpPr>
        <p:spPr bwMode="auto">
          <a:xfrm>
            <a:off x="152400" y="5715000"/>
            <a:ext cx="8545513" cy="523875"/>
          </a:xfrm>
          <a:prstGeom prst="rect">
            <a:avLst/>
          </a:prstGeom>
          <a:noFill/>
          <a:ln w="9525">
            <a:noFill/>
            <a:miter lim="800000"/>
            <a:headEnd/>
            <a:tailEnd/>
          </a:ln>
        </p:spPr>
        <p:txBody>
          <a:bodyPr>
            <a:spAutoFit/>
          </a:bodyPr>
          <a:lstStyle/>
          <a:p>
            <a:pPr algn="ctr"/>
            <a:r>
              <a:rPr lang="en-US" sz="2800">
                <a:latin typeface="Book Antiqua" pitchFamily="18" charset="0"/>
              </a:rPr>
              <a:t>DEPARTMENT OF ORAL PATHOLOGY  </a:t>
            </a:r>
          </a:p>
        </p:txBody>
      </p:sp>
      <p:pic>
        <p:nvPicPr>
          <p:cNvPr id="3076" name="Picture 7"/>
          <p:cNvPicPr>
            <a:picLocks noChangeAspect="1"/>
          </p:cNvPicPr>
          <p:nvPr/>
        </p:nvPicPr>
        <p:blipFill>
          <a:blip r:embed="rId2"/>
          <a:srcRect l="15781" r="15781"/>
          <a:stretch>
            <a:fillRect/>
          </a:stretch>
        </p:blipFill>
        <p:spPr bwMode="auto">
          <a:xfrm>
            <a:off x="0" y="0"/>
            <a:ext cx="1928813" cy="2114550"/>
          </a:xfrm>
          <a:prstGeom prst="rect">
            <a:avLst/>
          </a:prstGeom>
          <a:noFill/>
          <a:ln w="9525">
            <a:noFill/>
            <a:miter lim="800000"/>
            <a:headEnd/>
            <a:tailEnd/>
          </a:ln>
        </p:spPr>
      </p:pic>
      <p:sp>
        <p:nvSpPr>
          <p:cNvPr id="3077" name="Title 1"/>
          <p:cNvSpPr>
            <a:spLocks noGrp="1"/>
          </p:cNvSpPr>
          <p:nvPr>
            <p:ph type="title"/>
          </p:nvPr>
        </p:nvSpPr>
        <p:spPr>
          <a:xfrm>
            <a:off x="428625" y="2714625"/>
            <a:ext cx="8229600" cy="1143000"/>
          </a:xfrm>
          <a:solidFill>
            <a:schemeClr val="accent2"/>
          </a:solidFill>
        </p:spPr>
        <p:txBody>
          <a:bodyPr>
            <a:noAutofit/>
          </a:bodyPr>
          <a:lstStyle/>
          <a:p>
            <a:r>
              <a:rPr lang="en-US" sz="4000" dirty="0" smtClean="0"/>
              <a:t>PREMOLARS</a:t>
            </a:r>
            <a:endParaRPr lang="en-IN" sz="4000" b="1" dirty="0" smtClean="0">
              <a:solidFill>
                <a:schemeClr val="bg1"/>
              </a:solidFill>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lstStyle/>
          <a:p>
            <a:endParaRPr lang="en-US" dirty="0"/>
          </a:p>
        </p:txBody>
      </p:sp>
      <p:sp>
        <p:nvSpPr>
          <p:cNvPr id="3" name="Content Placeholder 2"/>
          <p:cNvSpPr>
            <a:spLocks noGrp="1"/>
          </p:cNvSpPr>
          <p:nvPr>
            <p:ph idx="1"/>
          </p:nvPr>
        </p:nvSpPr>
        <p:spPr>
          <a:xfrm>
            <a:off x="228600" y="228600"/>
            <a:ext cx="8458200" cy="6400800"/>
          </a:xfrm>
        </p:spPr>
        <p:txBody>
          <a:bodyPr>
            <a:normAutofit/>
          </a:bodyPr>
          <a:lstStyle/>
          <a:p>
            <a:pPr>
              <a:buNone/>
            </a:pPr>
            <a:r>
              <a:rPr lang="en-US" b="1" i="1" dirty="0" smtClean="0"/>
              <a:t>Lingual Aspect </a:t>
            </a:r>
          </a:p>
          <a:p>
            <a:pPr>
              <a:buNone/>
            </a:pPr>
            <a:r>
              <a:rPr lang="en-US" dirty="0" smtClean="0"/>
              <a:t>From the lingual aspect ,</a:t>
            </a:r>
          </a:p>
          <a:p>
            <a:pPr>
              <a:buNone/>
            </a:pPr>
            <a:r>
              <a:rPr lang="en-US" dirty="0" smtClean="0"/>
              <a:t>1. The gross outline of the maxillary first premolar is the reverse of the gross outline from the </a:t>
            </a:r>
            <a:r>
              <a:rPr lang="en-US" dirty="0" err="1" smtClean="0"/>
              <a:t>buccal</a:t>
            </a:r>
            <a:r>
              <a:rPr lang="en-US" dirty="0" smtClean="0"/>
              <a:t> aspect.</a:t>
            </a:r>
          </a:p>
          <a:p>
            <a:pPr>
              <a:buNone/>
            </a:pPr>
            <a:r>
              <a:rPr lang="en-US" dirty="0" smtClean="0"/>
              <a:t>2. The crown tappers toward the lingual because the lingual cusp is narrower </a:t>
            </a:r>
            <a:r>
              <a:rPr lang="en-US" dirty="0" err="1" smtClean="0"/>
              <a:t>mesiodistally</a:t>
            </a:r>
            <a:r>
              <a:rPr lang="en-US" dirty="0" smtClean="0"/>
              <a:t> than the </a:t>
            </a:r>
            <a:r>
              <a:rPr lang="en-US" dirty="0" err="1" smtClean="0"/>
              <a:t>buccal</a:t>
            </a:r>
            <a:r>
              <a:rPr lang="en-US" dirty="0" smtClean="0"/>
              <a:t> cusp.</a:t>
            </a:r>
          </a:p>
          <a:p>
            <a:pPr>
              <a:buNone/>
            </a:pPr>
            <a:r>
              <a:rPr lang="en-US" dirty="0" smtClean="0"/>
              <a:t>3. The cusp is pointed , with </a:t>
            </a:r>
            <a:r>
              <a:rPr lang="en-US" dirty="0" err="1" smtClean="0"/>
              <a:t>mesial</a:t>
            </a:r>
            <a:r>
              <a:rPr lang="en-US" dirty="0" smtClean="0"/>
              <a:t> and distal slopes meeting at an angle of about 90 degrees.</a:t>
            </a:r>
          </a:p>
          <a:p>
            <a:pPr>
              <a:buNone/>
            </a:pPr>
            <a:r>
              <a:rPr lang="en-US" dirty="0" smtClean="0"/>
              <a:t>4. Naturally , the </a:t>
            </a:r>
            <a:r>
              <a:rPr lang="en-US" dirty="0" err="1" smtClean="0"/>
              <a:t>spheroidal</a:t>
            </a:r>
            <a:r>
              <a:rPr lang="en-US" dirty="0" smtClean="0"/>
              <a:t> form of the lingual portion of the crown is convex at all points.</a:t>
            </a:r>
            <a:endParaRPr lang="en-US"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5. The </a:t>
            </a:r>
            <a:r>
              <a:rPr lang="en-US" dirty="0" err="1" smtClean="0"/>
              <a:t>mesial</a:t>
            </a:r>
            <a:r>
              <a:rPr lang="en-US" dirty="0" smtClean="0"/>
              <a:t> and distal outlines of the lingual portion of the crown are convex these outlines are continuous with the </a:t>
            </a:r>
            <a:r>
              <a:rPr lang="en-US" dirty="0" err="1" smtClean="0"/>
              <a:t>mesial</a:t>
            </a:r>
            <a:r>
              <a:rPr lang="en-US" dirty="0" smtClean="0"/>
              <a:t> and distal slopes of the lingual cusp and straighten out as they join the </a:t>
            </a:r>
            <a:r>
              <a:rPr lang="en-US" dirty="0" err="1" smtClean="0"/>
              <a:t>mesial</a:t>
            </a:r>
            <a:r>
              <a:rPr lang="en-US" dirty="0" smtClean="0"/>
              <a:t>  and distal sides of the lingual root at the cervical line .</a:t>
            </a:r>
          </a:p>
          <a:p>
            <a:pPr>
              <a:buNone/>
            </a:pPr>
            <a:r>
              <a:rPr lang="en-US" dirty="0" smtClean="0"/>
              <a:t>6. The cervical line </a:t>
            </a:r>
            <a:r>
              <a:rPr lang="en-US" dirty="0" err="1" smtClean="0"/>
              <a:t>lingually</a:t>
            </a:r>
            <a:r>
              <a:rPr lang="en-US" dirty="0" smtClean="0"/>
              <a:t> is regular ,with slight curvature toward the root and the crest of curvature centered on the root. Because the lingual portion of the crown is narrower than the </a:t>
            </a:r>
            <a:r>
              <a:rPr lang="en-US" dirty="0" err="1" smtClean="0"/>
              <a:t>buccal</a:t>
            </a:r>
            <a:r>
              <a:rPr lang="en-US" dirty="0" smtClean="0"/>
              <a:t> portion , it is possible to see part of the </a:t>
            </a:r>
            <a:r>
              <a:rPr lang="en-US" dirty="0" err="1" smtClean="0"/>
              <a:t>mesial</a:t>
            </a:r>
            <a:r>
              <a:rPr lang="en-US" dirty="0" smtClean="0"/>
              <a:t> and distal surface of crown and root from the lingual aspect depending on the posing of the tooth and the line of vision .</a:t>
            </a:r>
            <a:endParaRPr lang="en-US"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dirty="0" smtClean="0"/>
              <a:t>Because the lingual cusp is not as long as the </a:t>
            </a:r>
            <a:r>
              <a:rPr lang="en-US" dirty="0" err="1" smtClean="0"/>
              <a:t>buccal</a:t>
            </a:r>
            <a:r>
              <a:rPr lang="en-US" dirty="0" smtClean="0"/>
              <a:t> cusp , the tips of both cusps , with their </a:t>
            </a:r>
            <a:r>
              <a:rPr lang="en-US" dirty="0" err="1" smtClean="0"/>
              <a:t>mesial</a:t>
            </a:r>
            <a:r>
              <a:rPr lang="en-US" dirty="0" smtClean="0"/>
              <a:t> and distal slopes , may be seen from the lingual aspect.</a:t>
            </a:r>
            <a:endParaRPr lang="en-US" smtClean="0"/>
          </a:p>
          <a:p>
            <a:pPr>
              <a:buNone/>
            </a:pPr>
            <a:r>
              <a:rPr lang="en-US" smtClean="0"/>
              <a:t>7</a:t>
            </a:r>
            <a:r>
              <a:rPr lang="en-US" dirty="0" smtClean="0"/>
              <a:t>. The lingual portion of the root , or the lingual portion of the lingual root if two roots are present , is smooth and convex at all points .The apex of the lingual root of a </a:t>
            </a:r>
            <a:r>
              <a:rPr lang="en-US" dirty="0" err="1" smtClean="0"/>
              <a:t>twon</a:t>
            </a:r>
            <a:r>
              <a:rPr lang="en-US" dirty="0" smtClean="0"/>
              <a:t> root specimen tends to be blunter than the </a:t>
            </a:r>
            <a:r>
              <a:rPr lang="en-US" dirty="0" err="1" smtClean="0"/>
              <a:t>buccal</a:t>
            </a:r>
            <a:r>
              <a:rPr lang="en-US" dirty="0"/>
              <a:t> </a:t>
            </a:r>
            <a:r>
              <a:rPr lang="en-US" dirty="0" smtClean="0"/>
              <a:t>root apex .</a:t>
            </a:r>
            <a:endParaRPr lang="en-US"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lstStyle/>
          <a:p>
            <a:endParaRPr lang="en-US" dirty="0"/>
          </a:p>
        </p:txBody>
      </p:sp>
      <p:sp>
        <p:nvSpPr>
          <p:cNvPr id="3" name="Content Placeholder 2"/>
          <p:cNvSpPr>
            <a:spLocks noGrp="1"/>
          </p:cNvSpPr>
          <p:nvPr>
            <p:ph idx="1"/>
          </p:nvPr>
        </p:nvSpPr>
        <p:spPr>
          <a:xfrm>
            <a:off x="304800" y="76200"/>
            <a:ext cx="8686800" cy="6629400"/>
          </a:xfrm>
        </p:spPr>
        <p:txBody>
          <a:bodyPr>
            <a:normAutofit fontScale="92500"/>
          </a:bodyPr>
          <a:lstStyle/>
          <a:p>
            <a:pPr>
              <a:buNone/>
            </a:pPr>
            <a:r>
              <a:rPr lang="en-US" b="1" i="1" dirty="0" err="1" smtClean="0"/>
              <a:t>Mesial</a:t>
            </a:r>
            <a:r>
              <a:rPr lang="en-US" b="1" i="1" dirty="0" smtClean="0"/>
              <a:t> Aspect</a:t>
            </a:r>
          </a:p>
          <a:p>
            <a:pPr marL="514350" indent="-514350">
              <a:buFont typeface="+mj-lt"/>
              <a:buAutoNum type="arabicPeriod"/>
            </a:pPr>
            <a:r>
              <a:rPr lang="en-US" dirty="0" smtClean="0"/>
              <a:t>The </a:t>
            </a:r>
            <a:r>
              <a:rPr lang="en-US" dirty="0" err="1" smtClean="0"/>
              <a:t>mesial</a:t>
            </a:r>
            <a:r>
              <a:rPr lang="en-US" dirty="0" smtClean="0"/>
              <a:t> aspect of the crown of the maxillary 1</a:t>
            </a:r>
            <a:r>
              <a:rPr lang="en-US" baseline="30000" dirty="0" smtClean="0"/>
              <a:t>st</a:t>
            </a:r>
            <a:r>
              <a:rPr lang="en-US" dirty="0" smtClean="0"/>
              <a:t> premolar is also roughly trapezoidal.</a:t>
            </a:r>
          </a:p>
          <a:p>
            <a:pPr>
              <a:buNone/>
            </a:pPr>
            <a:r>
              <a:rPr lang="en-US" dirty="0" smtClean="0"/>
              <a:t>2.Most maxillary premolars have two roots ,one </a:t>
            </a:r>
            <a:r>
              <a:rPr lang="en-US" dirty="0" err="1" smtClean="0"/>
              <a:t>buccal</a:t>
            </a:r>
            <a:r>
              <a:rPr lang="en-US" dirty="0" smtClean="0"/>
              <a:t> and one lingual ,these  are clearly outlined from the </a:t>
            </a:r>
            <a:r>
              <a:rPr lang="en-US" dirty="0" err="1" smtClean="0"/>
              <a:t>mesial</a:t>
            </a:r>
            <a:r>
              <a:rPr lang="en-US" dirty="0" smtClean="0"/>
              <a:t> </a:t>
            </a:r>
            <a:r>
              <a:rPr lang="en-US" dirty="0" err="1" smtClean="0"/>
              <a:t>aspect.The</a:t>
            </a:r>
            <a:r>
              <a:rPr lang="en-US" dirty="0" smtClean="0"/>
              <a:t> cervical line may be regular in outline `or irregular .In either case the curvature </a:t>
            </a:r>
            <a:r>
              <a:rPr lang="en-US" dirty="0" err="1" smtClean="0"/>
              <a:t>occlusally</a:t>
            </a:r>
            <a:r>
              <a:rPr lang="en-US" dirty="0" smtClean="0"/>
              <a:t> is less than the cervical curvature on the </a:t>
            </a:r>
            <a:r>
              <a:rPr lang="en-US" dirty="0" err="1" smtClean="0"/>
              <a:t>mesial</a:t>
            </a:r>
            <a:r>
              <a:rPr lang="en-US" dirty="0" smtClean="0"/>
              <a:t> of any of the anterior teeth.</a:t>
            </a:r>
          </a:p>
          <a:p>
            <a:pPr>
              <a:buNone/>
            </a:pPr>
            <a:r>
              <a:rPr lang="en-US" dirty="0" smtClean="0"/>
              <a:t>3.The </a:t>
            </a:r>
            <a:r>
              <a:rPr lang="en-US" dirty="0" err="1" smtClean="0"/>
              <a:t>buccal</a:t>
            </a:r>
            <a:r>
              <a:rPr lang="en-US" dirty="0" smtClean="0"/>
              <a:t> outline of the crown curves outward below the cervical </a:t>
            </a:r>
            <a:r>
              <a:rPr lang="en-US" dirty="0" err="1" smtClean="0"/>
              <a:t>line.The</a:t>
            </a:r>
            <a:r>
              <a:rPr lang="en-US" dirty="0" smtClean="0"/>
              <a:t> crest of curvature is often located approx at the junction of cervical and middle thirds , however the crest of curvature may be located within the cervical third .</a:t>
            </a:r>
          </a:p>
          <a:p>
            <a:pPr>
              <a:buNone/>
            </a:pPr>
            <a:r>
              <a:rPr lang="en-US" dirty="0" smtClean="0"/>
              <a:t>4.The lingual outline of the crown may be described as a </a:t>
            </a:r>
            <a:endParaRPr lang="en-US"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Max 1</a:t>
            </a:r>
            <a:r>
              <a:rPr lang="en-US" baseline="30000" dirty="0" smtClean="0"/>
              <a:t>st</a:t>
            </a:r>
            <a:r>
              <a:rPr lang="en-US" dirty="0" smtClean="0"/>
              <a:t> premolar </a:t>
            </a:r>
            <a:r>
              <a:rPr lang="en-US" dirty="0" err="1" smtClean="0"/>
              <a:t>mesial</a:t>
            </a:r>
            <a:r>
              <a:rPr lang="en-US" dirty="0" smtClean="0"/>
              <a:t> aspect</a:t>
            </a:r>
            <a:endParaRPr lang="en-US" dirty="0"/>
          </a:p>
        </p:txBody>
      </p:sp>
      <p:pic>
        <p:nvPicPr>
          <p:cNvPr id="3074" name="Picture 2"/>
          <p:cNvPicPr>
            <a:picLocks noGrp="1" noChangeAspect="1" noChangeArrowheads="1"/>
          </p:cNvPicPr>
          <p:nvPr>
            <p:ph idx="1"/>
          </p:nvPr>
        </p:nvPicPr>
        <p:blipFill>
          <a:blip r:embed="rId2" cstate="print"/>
          <a:stretch>
            <a:fillRect/>
          </a:stretch>
        </p:blipFill>
        <p:spPr bwMode="auto">
          <a:xfrm>
            <a:off x="1043359" y="1600200"/>
            <a:ext cx="7057282" cy="470852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endParaRPr lang="en-US" dirty="0"/>
          </a:p>
        </p:txBody>
      </p:sp>
      <p:sp>
        <p:nvSpPr>
          <p:cNvPr id="3" name="Content Placeholder 2"/>
          <p:cNvSpPr>
            <a:spLocks noGrp="1"/>
          </p:cNvSpPr>
          <p:nvPr>
            <p:ph idx="1"/>
          </p:nvPr>
        </p:nvSpPr>
        <p:spPr>
          <a:xfrm>
            <a:off x="152400" y="76200"/>
            <a:ext cx="8839200" cy="6629400"/>
          </a:xfrm>
        </p:spPr>
        <p:txBody>
          <a:bodyPr>
            <a:normAutofit/>
          </a:bodyPr>
          <a:lstStyle/>
          <a:p>
            <a:pPr>
              <a:buNone/>
            </a:pPr>
            <a:r>
              <a:rPr lang="en-US" dirty="0" smtClean="0"/>
              <a:t>Smoothly curved line starting at the cervical line and ending at the tip of the lingual cusp .</a:t>
            </a:r>
          </a:p>
          <a:p>
            <a:pPr>
              <a:buNone/>
            </a:pPr>
            <a:r>
              <a:rPr lang="en-US" dirty="0" smtClean="0"/>
              <a:t>5.The crest of this curvature is most often near the center of the middle third. Some specimen show a more abrupt curvature at the cervical third.</a:t>
            </a:r>
          </a:p>
          <a:p>
            <a:pPr>
              <a:buNone/>
            </a:pPr>
            <a:r>
              <a:rPr lang="en-US" dirty="0" smtClean="0"/>
              <a:t>6.The tip of the lingual cusp is on a line ,in most cases with the lingual border of the lingual root. The lingual cusp is always shorter than the </a:t>
            </a:r>
            <a:r>
              <a:rPr lang="en-US" dirty="0" err="1" smtClean="0"/>
              <a:t>buccal</a:t>
            </a:r>
            <a:r>
              <a:rPr lang="en-US" dirty="0" smtClean="0"/>
              <a:t> cusp , the average difference being about 1mm .  </a:t>
            </a:r>
          </a:p>
          <a:p>
            <a:pPr>
              <a:buNone/>
            </a:pPr>
            <a:r>
              <a:rPr lang="en-US" dirty="0" smtClean="0"/>
              <a:t>7.From this aspect , it is noted that the cusp of max 1</a:t>
            </a:r>
            <a:r>
              <a:rPr lang="en-US" baseline="30000" dirty="0" smtClean="0"/>
              <a:t>st</a:t>
            </a:r>
            <a:r>
              <a:rPr lang="en-US" dirty="0" smtClean="0"/>
              <a:t> premolar are </a:t>
            </a:r>
            <a:r>
              <a:rPr lang="en-US" dirty="0" err="1" smtClean="0"/>
              <a:t>blong</a:t>
            </a:r>
            <a:r>
              <a:rPr lang="en-US" dirty="0" smtClean="0"/>
              <a:t> and sharp with the </a:t>
            </a:r>
            <a:r>
              <a:rPr lang="en-US" dirty="0" err="1" smtClean="0"/>
              <a:t>mesial</a:t>
            </a:r>
            <a:r>
              <a:rPr lang="en-US" dirty="0" smtClean="0"/>
              <a:t> marginal ridge at about the level of the junction of the middle and </a:t>
            </a:r>
            <a:r>
              <a:rPr lang="en-US" dirty="0" err="1" smtClean="0"/>
              <a:t>occlusal</a:t>
            </a:r>
            <a:r>
              <a:rPr lang="en-US" dirty="0" smtClean="0"/>
              <a:t> 3</a:t>
            </a:r>
            <a:r>
              <a:rPr lang="en-US" baseline="30000" dirty="0" smtClean="0"/>
              <a:t>rd</a:t>
            </a:r>
            <a:r>
              <a:rPr lang="en-US" dirty="0" smtClean="0"/>
              <a:t> s.</a:t>
            </a: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p>
            <a:endParaRPr lang="en-US" dirty="0"/>
          </a:p>
        </p:txBody>
      </p:sp>
      <p:sp>
        <p:nvSpPr>
          <p:cNvPr id="3" name="Content Placeholder 2"/>
          <p:cNvSpPr>
            <a:spLocks noGrp="1"/>
          </p:cNvSpPr>
          <p:nvPr>
            <p:ph idx="1"/>
          </p:nvPr>
        </p:nvSpPr>
        <p:spPr>
          <a:xfrm>
            <a:off x="304800" y="228600"/>
            <a:ext cx="8686800" cy="6400800"/>
          </a:xfrm>
        </p:spPr>
        <p:txBody>
          <a:bodyPr>
            <a:normAutofit/>
          </a:bodyPr>
          <a:lstStyle/>
          <a:p>
            <a:pPr>
              <a:buNone/>
            </a:pPr>
            <a:r>
              <a:rPr lang="en-US" dirty="0" smtClean="0"/>
              <a:t>8.A distinguishing feature of this tooth is found on the </a:t>
            </a:r>
            <a:r>
              <a:rPr lang="en-US" dirty="0" err="1" smtClean="0"/>
              <a:t>mesial</a:t>
            </a:r>
            <a:r>
              <a:rPr lang="en-US" dirty="0" smtClean="0"/>
              <a:t> surface of the crown.</a:t>
            </a:r>
          </a:p>
          <a:p>
            <a:pPr>
              <a:buNone/>
            </a:pPr>
            <a:r>
              <a:rPr lang="en-US" dirty="0" smtClean="0"/>
              <a:t>9.Immediately cervical to the </a:t>
            </a:r>
            <a:r>
              <a:rPr lang="en-US" dirty="0" err="1" smtClean="0"/>
              <a:t>mesial</a:t>
            </a:r>
            <a:r>
              <a:rPr lang="en-US" dirty="0" smtClean="0"/>
              <a:t> contact area , centered on the </a:t>
            </a:r>
            <a:r>
              <a:rPr lang="en-US" dirty="0" err="1" smtClean="0"/>
              <a:t>mesial</a:t>
            </a:r>
            <a:r>
              <a:rPr lang="en-US" dirty="0" smtClean="0"/>
              <a:t> surface and bordered </a:t>
            </a:r>
            <a:r>
              <a:rPr lang="en-US" dirty="0" err="1" smtClean="0"/>
              <a:t>buccally</a:t>
            </a:r>
            <a:r>
              <a:rPr lang="en-US" dirty="0" smtClean="0"/>
              <a:t> and </a:t>
            </a:r>
            <a:r>
              <a:rPr lang="en-US" dirty="0" err="1" smtClean="0"/>
              <a:t>lingually</a:t>
            </a:r>
            <a:r>
              <a:rPr lang="en-US" dirty="0" smtClean="0"/>
              <a:t> by the </a:t>
            </a:r>
            <a:r>
              <a:rPr lang="en-US" dirty="0" err="1" smtClean="0"/>
              <a:t>mesiobuccal</a:t>
            </a:r>
            <a:r>
              <a:rPr lang="en-US" dirty="0" smtClean="0"/>
              <a:t> and </a:t>
            </a:r>
            <a:r>
              <a:rPr lang="en-US" dirty="0" err="1" smtClean="0"/>
              <a:t>mesiolingual</a:t>
            </a:r>
            <a:r>
              <a:rPr lang="en-US" dirty="0" smtClean="0"/>
              <a:t> line angles , is marked depression called the </a:t>
            </a:r>
            <a:r>
              <a:rPr lang="en-US" dirty="0" err="1" smtClean="0"/>
              <a:t>mesial</a:t>
            </a:r>
            <a:r>
              <a:rPr lang="en-US" dirty="0" smtClean="0"/>
              <a:t> developmental depression .</a:t>
            </a:r>
          </a:p>
          <a:p>
            <a:pPr>
              <a:buNone/>
            </a:pPr>
            <a:r>
              <a:rPr lang="en-US" dirty="0" smtClean="0"/>
              <a:t>10.Another distinguishing feature of this tooth is well defined developmental groove in the enamel of the </a:t>
            </a:r>
            <a:r>
              <a:rPr lang="en-US" dirty="0" err="1" smtClean="0"/>
              <a:t>mesial</a:t>
            </a:r>
            <a:r>
              <a:rPr lang="en-US" dirty="0" smtClean="0"/>
              <a:t> marginal ridge .</a:t>
            </a:r>
          </a:p>
          <a:p>
            <a:pPr>
              <a:buNone/>
            </a:pPr>
            <a:r>
              <a:rPr lang="en-US" dirty="0" smtClean="0"/>
              <a:t>11.The </a:t>
            </a:r>
            <a:r>
              <a:rPr lang="en-US" dirty="0" err="1" smtClean="0"/>
              <a:t>buccal</a:t>
            </a:r>
            <a:r>
              <a:rPr lang="en-US" dirty="0" smtClean="0"/>
              <a:t> outline of the </a:t>
            </a:r>
            <a:r>
              <a:rPr lang="en-US" dirty="0" err="1" smtClean="0"/>
              <a:t>buccal</a:t>
            </a:r>
            <a:r>
              <a:rPr lang="en-US" dirty="0" smtClean="0"/>
              <a:t> grove , above the cervical line , is straight with a tendency toward a lingual inclination.  </a:t>
            </a:r>
            <a:endParaRPr lang="en-US"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lstStyle/>
          <a:p>
            <a:endParaRPr lang="en-US" dirty="0"/>
          </a:p>
        </p:txBody>
      </p:sp>
      <p:sp>
        <p:nvSpPr>
          <p:cNvPr id="3" name="Content Placeholder 2"/>
          <p:cNvSpPr>
            <a:spLocks noGrp="1"/>
          </p:cNvSpPr>
          <p:nvPr>
            <p:ph idx="1"/>
          </p:nvPr>
        </p:nvSpPr>
        <p:spPr>
          <a:xfrm>
            <a:off x="228600" y="152400"/>
            <a:ext cx="8686800" cy="6705600"/>
          </a:xfrm>
        </p:spPr>
        <p:txBody>
          <a:bodyPr/>
          <a:lstStyle/>
          <a:p>
            <a:pPr>
              <a:buNone/>
            </a:pPr>
            <a:r>
              <a:rPr lang="en-US" dirty="0" smtClean="0"/>
              <a:t>12.On those </a:t>
            </a:r>
            <a:r>
              <a:rPr lang="en-US" dirty="0" err="1" smtClean="0"/>
              <a:t>buccal</a:t>
            </a:r>
            <a:r>
              <a:rPr lang="en-US" dirty="0" smtClean="0"/>
              <a:t> roots having a </a:t>
            </a:r>
            <a:r>
              <a:rPr lang="en-US" dirty="0" err="1" smtClean="0"/>
              <a:t>buccal</a:t>
            </a:r>
            <a:r>
              <a:rPr lang="en-US" dirty="0" smtClean="0"/>
              <a:t> inclination above the thirds .</a:t>
            </a:r>
          </a:p>
          <a:p>
            <a:pPr>
              <a:buNone/>
            </a:pPr>
            <a:r>
              <a:rPr lang="en-US" dirty="0" smtClean="0"/>
              <a:t>13.The lingual root may take a </a:t>
            </a:r>
            <a:r>
              <a:rPr lang="en-US" dirty="0" err="1" smtClean="0"/>
              <a:t>buccal</a:t>
            </a:r>
            <a:r>
              <a:rPr lang="en-US" dirty="0" smtClean="0"/>
              <a:t> or lingual inclination .</a:t>
            </a:r>
          </a:p>
          <a:p>
            <a:pPr>
              <a:buNone/>
            </a:pPr>
            <a:r>
              <a:rPr lang="en-US" dirty="0" smtClean="0"/>
              <a:t>14.The root trunk is long on this tooth , making up about half of the root length.</a:t>
            </a:r>
          </a:p>
          <a:p>
            <a:pPr>
              <a:buNone/>
            </a:pPr>
            <a:r>
              <a:rPr lang="en-US" dirty="0" smtClean="0"/>
              <a:t>15.The bifurcation on those teeth with two roots begins at a more </a:t>
            </a:r>
            <a:r>
              <a:rPr lang="en-US" dirty="0" err="1" smtClean="0"/>
              <a:t>occlusal</a:t>
            </a:r>
            <a:r>
              <a:rPr lang="en-US" dirty="0" smtClean="0"/>
              <a:t> point </a:t>
            </a:r>
            <a:r>
              <a:rPr lang="en-US" dirty="0" err="1" smtClean="0"/>
              <a:t>mesially</a:t>
            </a:r>
            <a:r>
              <a:rPr lang="en-US" dirty="0" smtClean="0"/>
              <a:t> than distally .</a:t>
            </a:r>
          </a:p>
          <a:p>
            <a:pPr>
              <a:buNone/>
            </a:pPr>
            <a:endParaRPr lang="en-US"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lstStyle/>
          <a:p>
            <a:endParaRPr lang="en-US" dirty="0"/>
          </a:p>
        </p:txBody>
      </p:sp>
      <p:sp>
        <p:nvSpPr>
          <p:cNvPr id="3" name="Content Placeholder 2"/>
          <p:cNvSpPr>
            <a:spLocks noGrp="1"/>
          </p:cNvSpPr>
          <p:nvPr>
            <p:ph idx="1"/>
          </p:nvPr>
        </p:nvSpPr>
        <p:spPr>
          <a:xfrm>
            <a:off x="457200" y="304800"/>
            <a:ext cx="8229600" cy="5821363"/>
          </a:xfrm>
        </p:spPr>
        <p:txBody>
          <a:bodyPr>
            <a:normAutofit fontScale="92500"/>
          </a:bodyPr>
          <a:lstStyle/>
          <a:p>
            <a:pPr>
              <a:buNone/>
            </a:pPr>
            <a:r>
              <a:rPr lang="en-US" dirty="0" smtClean="0"/>
              <a:t>Distal Aspect .</a:t>
            </a:r>
          </a:p>
          <a:p>
            <a:pPr>
              <a:buNone/>
            </a:pPr>
            <a:r>
              <a:rPr lang="en-US" dirty="0" smtClean="0"/>
              <a:t>1.The crown surface is convex at all points except for a small , flattened arc just cervical to the contact area and </a:t>
            </a:r>
            <a:r>
              <a:rPr lang="en-US" dirty="0" err="1" smtClean="0"/>
              <a:t>buccal</a:t>
            </a:r>
            <a:r>
              <a:rPr lang="en-US" dirty="0" smtClean="0"/>
              <a:t> to the center of the distal surface .</a:t>
            </a:r>
          </a:p>
          <a:p>
            <a:pPr>
              <a:buNone/>
            </a:pPr>
            <a:r>
              <a:rPr lang="en-US" dirty="0" smtClean="0"/>
              <a:t>2.The curvature of the cervical line is less on the distal than on the </a:t>
            </a:r>
            <a:r>
              <a:rPr lang="en-US" dirty="0" err="1" smtClean="0"/>
              <a:t>mesial</a:t>
            </a:r>
            <a:r>
              <a:rPr lang="en-US" dirty="0" smtClean="0"/>
              <a:t> surface , often showing a line straight across from </a:t>
            </a:r>
            <a:r>
              <a:rPr lang="en-US" dirty="0" err="1" smtClean="0"/>
              <a:t>buccal</a:t>
            </a:r>
            <a:r>
              <a:rPr lang="en-US" dirty="0" smtClean="0"/>
              <a:t> to lingual.</a:t>
            </a:r>
          </a:p>
          <a:p>
            <a:pPr>
              <a:buNone/>
            </a:pPr>
            <a:r>
              <a:rPr lang="en-US" dirty="0" smtClean="0"/>
              <a:t>3.A deep developmental groove crossing the distal marginal ridge of the crown is not evident .</a:t>
            </a:r>
          </a:p>
          <a:p>
            <a:pPr>
              <a:buNone/>
            </a:pPr>
            <a:r>
              <a:rPr lang="en-US" dirty="0" smtClean="0"/>
              <a:t>4.The bifurcation of the roots is abrupt near the apical third , with no developmental groove leading to it such as that found </a:t>
            </a:r>
            <a:r>
              <a:rPr lang="en-US" dirty="0" err="1" smtClean="0"/>
              <a:t>mesially</a:t>
            </a:r>
            <a:r>
              <a:rPr lang="en-US" dirty="0" smtClean="0"/>
              <a:t>.</a:t>
            </a:r>
            <a:endParaRPr lang="en-US"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8229600" cy="1417638"/>
          </a:xfrm>
        </p:spPr>
        <p:txBody>
          <a:bodyPr/>
          <a:lstStyle/>
          <a:p>
            <a:r>
              <a:rPr lang="en-US" dirty="0" err="1" smtClean="0"/>
              <a:t>Occlusal</a:t>
            </a:r>
            <a:r>
              <a:rPr lang="en-US" dirty="0" smtClean="0"/>
              <a:t> Aspect</a:t>
            </a:r>
            <a:endParaRPr lang="en-US" dirty="0"/>
          </a:p>
        </p:txBody>
      </p:sp>
      <p:sp>
        <p:nvSpPr>
          <p:cNvPr id="3" name="Content Placeholder 2"/>
          <p:cNvSpPr>
            <a:spLocks noGrp="1"/>
          </p:cNvSpPr>
          <p:nvPr>
            <p:ph idx="1"/>
          </p:nvPr>
        </p:nvSpPr>
        <p:spPr>
          <a:xfrm>
            <a:off x="304800" y="914400"/>
            <a:ext cx="8534400" cy="5638800"/>
          </a:xfrm>
        </p:spPr>
        <p:txBody>
          <a:bodyPr>
            <a:normAutofit lnSpcReduction="10000"/>
          </a:bodyPr>
          <a:lstStyle/>
          <a:p>
            <a:pPr>
              <a:buNone/>
            </a:pPr>
            <a:r>
              <a:rPr lang="en-US" dirty="0" smtClean="0"/>
              <a:t>1.The </a:t>
            </a:r>
            <a:r>
              <a:rPr lang="en-US" dirty="0" err="1" smtClean="0"/>
              <a:t>occlusal</a:t>
            </a:r>
            <a:r>
              <a:rPr lang="en-US" dirty="0" smtClean="0"/>
              <a:t> aspect of the maxillary 1</a:t>
            </a:r>
            <a:r>
              <a:rPr lang="en-US" baseline="30000" dirty="0" smtClean="0"/>
              <a:t>st</a:t>
            </a:r>
            <a:r>
              <a:rPr lang="en-US" dirty="0" smtClean="0"/>
              <a:t> premolar resembles roughly a six sided hexagonal figure .</a:t>
            </a:r>
          </a:p>
          <a:p>
            <a:pPr>
              <a:buNone/>
            </a:pPr>
            <a:r>
              <a:rPr lang="en-US" dirty="0" smtClean="0"/>
              <a:t>2.The six sides are made up of the </a:t>
            </a:r>
            <a:r>
              <a:rPr lang="en-US" dirty="0" err="1" smtClean="0"/>
              <a:t>mesiobuccal</a:t>
            </a:r>
            <a:r>
              <a:rPr lang="en-US" dirty="0" smtClean="0"/>
              <a:t> which is </a:t>
            </a:r>
            <a:r>
              <a:rPr lang="en-US" dirty="0" err="1" smtClean="0"/>
              <a:t>mesial</a:t>
            </a:r>
            <a:r>
              <a:rPr lang="en-US" dirty="0" smtClean="0"/>
              <a:t> to the </a:t>
            </a:r>
            <a:r>
              <a:rPr lang="en-US" dirty="0" err="1" smtClean="0"/>
              <a:t>buccal</a:t>
            </a:r>
            <a:r>
              <a:rPr lang="en-US" dirty="0" smtClean="0"/>
              <a:t> ridge , </a:t>
            </a:r>
            <a:r>
              <a:rPr lang="en-US" dirty="0" err="1" smtClean="0"/>
              <a:t>mesial</a:t>
            </a:r>
            <a:r>
              <a:rPr lang="en-US" dirty="0" smtClean="0"/>
              <a:t> ridge, </a:t>
            </a:r>
            <a:r>
              <a:rPr lang="en-US" dirty="0" err="1" smtClean="0"/>
              <a:t>mesiolingual</a:t>
            </a:r>
            <a:r>
              <a:rPr lang="en-US" dirty="0" smtClean="0"/>
              <a:t> which is </a:t>
            </a:r>
            <a:r>
              <a:rPr lang="en-US" dirty="0" err="1" smtClean="0"/>
              <a:t>mesial</a:t>
            </a:r>
            <a:r>
              <a:rPr lang="en-US" dirty="0" smtClean="0"/>
              <a:t> to lingual ridge , </a:t>
            </a:r>
            <a:r>
              <a:rPr lang="en-US" dirty="0" err="1" smtClean="0"/>
              <a:t>distolingual</a:t>
            </a:r>
            <a:r>
              <a:rPr lang="en-US" dirty="0" smtClean="0"/>
              <a:t> , distal and </a:t>
            </a:r>
            <a:r>
              <a:rPr lang="en-US" dirty="0" err="1" smtClean="0"/>
              <a:t>distobuccal</a:t>
            </a:r>
            <a:r>
              <a:rPr lang="en-US" dirty="0" smtClean="0"/>
              <a:t>.</a:t>
            </a:r>
          </a:p>
          <a:p>
            <a:pPr>
              <a:buNone/>
            </a:pPr>
            <a:r>
              <a:rPr lang="en-US" dirty="0" smtClean="0"/>
              <a:t>3.The relation and position of various </a:t>
            </a:r>
            <a:r>
              <a:rPr lang="en-US" dirty="0" err="1" smtClean="0"/>
              <a:t>anatomikcal</a:t>
            </a:r>
            <a:r>
              <a:rPr lang="en-US" dirty="0" smtClean="0"/>
              <a:t> points are to be considered from the </a:t>
            </a:r>
            <a:r>
              <a:rPr lang="en-US" dirty="0" err="1" smtClean="0"/>
              <a:t>occlusal</a:t>
            </a:r>
            <a:r>
              <a:rPr lang="en-US" dirty="0" smtClean="0"/>
              <a:t> aspect.</a:t>
            </a:r>
          </a:p>
          <a:p>
            <a:pPr>
              <a:buNone/>
            </a:pPr>
            <a:r>
              <a:rPr lang="en-US" dirty="0" smtClean="0"/>
              <a:t>4.The crest of the distal contact Area is somewhat </a:t>
            </a:r>
            <a:r>
              <a:rPr lang="en-US" dirty="0" err="1" smtClean="0"/>
              <a:t>buccal</a:t>
            </a:r>
            <a:r>
              <a:rPr lang="en-US" dirty="0" smtClean="0"/>
              <a:t> to that of </a:t>
            </a:r>
            <a:r>
              <a:rPr lang="en-US" dirty="0" err="1" smtClean="0"/>
              <a:t>mesial</a:t>
            </a:r>
            <a:r>
              <a:rPr lang="en-US" dirty="0" smtClean="0"/>
              <a:t> contact area , and the crest of the </a:t>
            </a:r>
            <a:r>
              <a:rPr lang="en-US" dirty="0" err="1" smtClean="0"/>
              <a:t>buccal</a:t>
            </a:r>
            <a:r>
              <a:rPr lang="en-US" dirty="0" smtClean="0"/>
              <a:t> ridge is somewhat distal to that of the lingual ridge.  </a:t>
            </a:r>
            <a:endParaRPr lang="en-US"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a:xfrm>
            <a:off x="1143000" y="304800"/>
            <a:ext cx="6945313" cy="1103313"/>
          </a:xfrm>
        </p:spPr>
        <p:txBody>
          <a:bodyPr/>
          <a:lstStyle/>
          <a:p>
            <a:r>
              <a:rPr lang="en-US" b="1" smtClean="0">
                <a:solidFill>
                  <a:schemeClr val="tx1"/>
                </a:solidFill>
                <a:latin typeface="Times New Roman" pitchFamily="18" charset="0"/>
                <a:cs typeface="Times New Roman" pitchFamily="18" charset="0"/>
              </a:rPr>
              <a:t>Specific learning Objectives </a:t>
            </a:r>
            <a:endParaRPr lang="en-US" sz="3100" b="1" smtClean="0">
              <a:latin typeface="Times New Roman" pitchFamily="18" charset="0"/>
              <a:cs typeface="Times New Roman" pitchFamily="18" charset="0"/>
            </a:endParaRPr>
          </a:p>
        </p:txBody>
      </p:sp>
      <p:graphicFrame>
        <p:nvGraphicFramePr>
          <p:cNvPr id="2" name="Table 1"/>
          <p:cNvGraphicFramePr>
            <a:graphicFrameLocks noGrp="1"/>
          </p:cNvGraphicFramePr>
          <p:nvPr/>
        </p:nvGraphicFramePr>
        <p:xfrm>
          <a:off x="785813" y="1785938"/>
          <a:ext cx="7786743" cy="4071965"/>
        </p:xfrm>
        <a:graphic>
          <a:graphicData uri="http://schemas.openxmlformats.org/drawingml/2006/table">
            <a:tbl>
              <a:tblPr firstRow="1" bandRow="1">
                <a:tableStyleId>{5C22544A-7EE6-4342-B048-85BDC9FD1C3A}</a:tableStyleId>
              </a:tblPr>
              <a:tblGrid>
                <a:gridCol w="2714644">
                  <a:extLst>
                    <a:ext uri="{9D8B030D-6E8A-4147-A177-3AD203B41FA5}"/>
                  </a:extLst>
                </a:gridCol>
                <a:gridCol w="2928958">
                  <a:extLst>
                    <a:ext uri="{9D8B030D-6E8A-4147-A177-3AD203B41FA5}"/>
                  </a:extLst>
                </a:gridCol>
                <a:gridCol w="2143141">
                  <a:extLst>
                    <a:ext uri="{9D8B030D-6E8A-4147-A177-3AD203B41FA5}"/>
                  </a:extLst>
                </a:gridCol>
              </a:tblGrid>
              <a:tr h="646925">
                <a:tc>
                  <a:txBody>
                    <a:bodyPr/>
                    <a:lstStyle/>
                    <a:p>
                      <a:pPr algn="ctr"/>
                      <a:r>
                        <a:rPr lang="en-US" dirty="0"/>
                        <a:t>Core areas* </a:t>
                      </a:r>
                    </a:p>
                  </a:txBody>
                  <a:tcPr marL="68580" marR="68580"/>
                </a:tc>
                <a:tc>
                  <a:txBody>
                    <a:bodyPr/>
                    <a:lstStyle/>
                    <a:p>
                      <a:pPr algn="ctr"/>
                      <a:r>
                        <a:rPr lang="en-US" dirty="0"/>
                        <a:t>Domain</a:t>
                      </a:r>
                      <a:r>
                        <a:rPr lang="en-US" baseline="0" dirty="0"/>
                        <a:t> **</a:t>
                      </a:r>
                      <a:endParaRPr lang="en-US" dirty="0"/>
                    </a:p>
                  </a:txBody>
                  <a:tcPr marL="68580" marR="68580"/>
                </a:tc>
                <a:tc>
                  <a:txBody>
                    <a:bodyPr/>
                    <a:lstStyle/>
                    <a:p>
                      <a:pPr algn="ctr"/>
                      <a:r>
                        <a:rPr lang="en-US" dirty="0"/>
                        <a:t>Category #</a:t>
                      </a:r>
                    </a:p>
                  </a:txBody>
                  <a:tcPr marL="68580" marR="68580"/>
                </a:tc>
                <a:extLst>
                  <a:ext uri="{0D108BD9-81ED-4DB2-BD59-A6C34878D82A}"/>
                </a:extLst>
              </a:tr>
              <a:tr h="701514">
                <a:tc>
                  <a:txBody>
                    <a:bodyPr/>
                    <a:lstStyle/>
                    <a:p>
                      <a:pPr marL="342900" indent="-342900">
                        <a:buSzPct val="65000"/>
                        <a:defRPr/>
                      </a:pPr>
                      <a:r>
                        <a:rPr lang="en-US" sz="1400" kern="0" dirty="0" smtClean="0">
                          <a:latin typeface="Baskerville Old Face" pitchFamily="18" charset="0"/>
                        </a:rPr>
                        <a:t>Introduction</a:t>
                      </a:r>
                    </a:p>
                  </a:txBody>
                  <a:tcPr marL="68580" marR="68580"/>
                </a:tc>
                <a:tc>
                  <a:txBody>
                    <a:bodyPr/>
                    <a:lstStyle/>
                    <a:p>
                      <a:pPr algn="ctr"/>
                      <a:r>
                        <a:rPr lang="en-US" dirty="0" smtClean="0"/>
                        <a:t>COGNITIVE</a:t>
                      </a:r>
                      <a:endParaRPr lang="en-US" dirty="0"/>
                    </a:p>
                  </a:txBody>
                  <a:tcPr marL="68580" marR="68580"/>
                </a:tc>
                <a:tc>
                  <a:txBody>
                    <a:bodyPr/>
                    <a:lstStyle/>
                    <a:p>
                      <a:pPr algn="ctr"/>
                      <a:r>
                        <a:rPr lang="en-US" dirty="0" smtClean="0"/>
                        <a:t>MUST KNOW</a:t>
                      </a:r>
                      <a:endParaRPr lang="en-US" dirty="0"/>
                    </a:p>
                  </a:txBody>
                  <a:tcPr marL="68580" marR="68580"/>
                </a:tc>
                <a:extLst>
                  <a:ext uri="{0D108BD9-81ED-4DB2-BD59-A6C34878D82A}"/>
                </a:extLst>
              </a:tr>
              <a:tr h="2723526">
                <a:tc>
                  <a:txBody>
                    <a:bodyPr/>
                    <a:lstStyle/>
                    <a:p>
                      <a:pPr marL="342900" indent="-342900">
                        <a:buSzPct val="65000"/>
                        <a:defRPr/>
                      </a:pPr>
                      <a:r>
                        <a:rPr lang="en-US" sz="1600" kern="0" dirty="0" smtClean="0">
                          <a:latin typeface="Baskerville Old Face" pitchFamily="18" charset="0"/>
                        </a:rPr>
                        <a:t>Tooth numbering/notation</a:t>
                      </a:r>
                    </a:p>
                    <a:p>
                      <a:pPr marL="342900" indent="-342900">
                        <a:buSzPct val="65000"/>
                        <a:defRPr/>
                      </a:pPr>
                      <a:r>
                        <a:rPr lang="en-US" sz="1600" kern="0" dirty="0" smtClean="0">
                          <a:latin typeface="Baskerville Old Face" pitchFamily="18" charset="0"/>
                        </a:rPr>
                        <a:t>Functions</a:t>
                      </a:r>
                    </a:p>
                    <a:p>
                      <a:pPr marL="342900" indent="-342900">
                        <a:buSzPct val="65000"/>
                        <a:defRPr/>
                      </a:pPr>
                      <a:r>
                        <a:rPr lang="en-US" sz="1600" kern="0" dirty="0" smtClean="0">
                          <a:latin typeface="Baskerville Old Face" pitchFamily="18" charset="0"/>
                        </a:rPr>
                        <a:t>Chronology</a:t>
                      </a:r>
                    </a:p>
                    <a:p>
                      <a:pPr marL="342900" indent="-342900">
                        <a:buSzPct val="65000"/>
                        <a:defRPr/>
                      </a:pPr>
                      <a:r>
                        <a:rPr lang="en-US" sz="1600" kern="0" dirty="0" smtClean="0">
                          <a:latin typeface="Baskerville Old Face" pitchFamily="18" charset="0"/>
                        </a:rPr>
                        <a:t>Dimensions</a:t>
                      </a:r>
                    </a:p>
                    <a:p>
                      <a:pPr marL="342900" indent="-342900">
                        <a:buSzPct val="65000"/>
                        <a:defRPr/>
                      </a:pPr>
                      <a:r>
                        <a:rPr lang="en-US" sz="1600" kern="0" dirty="0" smtClean="0">
                          <a:latin typeface="Baskerville Old Face" pitchFamily="18" charset="0"/>
                        </a:rPr>
                        <a:t>Aspects ( 5 - labial, palatal, </a:t>
                      </a:r>
                      <a:r>
                        <a:rPr lang="en-US" sz="1600" kern="0" dirty="0" err="1" smtClean="0">
                          <a:latin typeface="Baskerville Old Face" pitchFamily="18" charset="0"/>
                        </a:rPr>
                        <a:t>mesial</a:t>
                      </a:r>
                      <a:r>
                        <a:rPr lang="en-US" sz="1600" kern="0" dirty="0" smtClean="0">
                          <a:latin typeface="Baskerville Old Face" pitchFamily="18" charset="0"/>
                        </a:rPr>
                        <a:t>, distal, </a:t>
                      </a:r>
                      <a:r>
                        <a:rPr lang="en-US" sz="1600" kern="0" dirty="0" err="1" smtClean="0">
                          <a:latin typeface="Baskerville Old Face" pitchFamily="18" charset="0"/>
                        </a:rPr>
                        <a:t>incisal</a:t>
                      </a:r>
                      <a:r>
                        <a:rPr lang="en-US" sz="1600" kern="0" dirty="0" smtClean="0">
                          <a:latin typeface="Baskerville Old Face" pitchFamily="18" charset="0"/>
                        </a:rPr>
                        <a:t> )</a:t>
                      </a:r>
                      <a:endParaRPr lang="en-US" sz="1600" kern="0" dirty="0">
                        <a:latin typeface="Baskerville Old Face" pitchFamily="18" charset="0"/>
                      </a:endParaRPr>
                    </a:p>
                  </a:txBody>
                  <a:tcPr marL="68580" marR="68580"/>
                </a:tc>
                <a:tc>
                  <a:txBody>
                    <a:bodyPr/>
                    <a:lstStyle/>
                    <a:p>
                      <a:pPr algn="ctr"/>
                      <a:r>
                        <a:rPr lang="en-US" dirty="0" smtClean="0"/>
                        <a:t>COGNITIVE</a:t>
                      </a:r>
                    </a:p>
                    <a:p>
                      <a:pPr algn="ctr"/>
                      <a:r>
                        <a:rPr lang="en-US" dirty="0" smtClean="0"/>
                        <a:t>COGNITIVE</a:t>
                      </a:r>
                    </a:p>
                    <a:p>
                      <a:pPr algn="ctr"/>
                      <a:r>
                        <a:rPr lang="en-US" dirty="0" smtClean="0"/>
                        <a:t>COGNITIVE</a:t>
                      </a:r>
                    </a:p>
                    <a:p>
                      <a:pPr algn="ctr"/>
                      <a:r>
                        <a:rPr lang="en-US" dirty="0" smtClean="0"/>
                        <a:t>COGNITIVE</a:t>
                      </a:r>
                    </a:p>
                    <a:p>
                      <a:pPr algn="ctr"/>
                      <a:r>
                        <a:rPr lang="en-US" dirty="0" smtClean="0"/>
                        <a:t>COGNITIVE</a:t>
                      </a:r>
                    </a:p>
                    <a:p>
                      <a:pPr algn="ctr"/>
                      <a:r>
                        <a:rPr lang="en-US" dirty="0" smtClean="0"/>
                        <a:t>COGNITIVE</a:t>
                      </a:r>
                    </a:p>
                    <a:p>
                      <a:pPr algn="ctr"/>
                      <a:endParaRPr lang="en-US"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MUST KNOW</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MUST KNOW</a:t>
                      </a:r>
                    </a:p>
                    <a:p>
                      <a:pPr algn="ctr"/>
                      <a:r>
                        <a:rPr lang="en-US" dirty="0" smtClean="0"/>
                        <a:t>MUST KNOW</a:t>
                      </a:r>
                    </a:p>
                    <a:p>
                      <a:pPr algn="ctr"/>
                      <a:r>
                        <a:rPr lang="en-US" dirty="0" smtClean="0"/>
                        <a:t> MUST KNOW </a:t>
                      </a:r>
                    </a:p>
                    <a:p>
                      <a:pPr algn="ctr"/>
                      <a:r>
                        <a:rPr lang="en-US" dirty="0" smtClean="0"/>
                        <a:t>MUST</a:t>
                      </a:r>
                      <a:r>
                        <a:rPr lang="en-US" baseline="0" dirty="0" smtClean="0"/>
                        <a:t> KNOW</a:t>
                      </a:r>
                      <a:endParaRPr lang="en-US" dirty="0"/>
                    </a:p>
                  </a:txBody>
                  <a:tcPr marL="68580" marR="68580"/>
                </a:tc>
                <a:extLst>
                  <a:ext uri="{0D108BD9-81ED-4DB2-BD59-A6C34878D82A}"/>
                </a:extLst>
              </a:tr>
            </a:tbl>
          </a:graphicData>
        </a:graphic>
      </p:graphicFrame>
      <p:sp>
        <p:nvSpPr>
          <p:cNvPr id="5" name="Slide Number Placeholder 4"/>
          <p:cNvSpPr>
            <a:spLocks noGrp="1"/>
          </p:cNvSpPr>
          <p:nvPr>
            <p:ph type="sldNum" sz="quarter" idx="12"/>
          </p:nvPr>
        </p:nvSpPr>
        <p:spPr/>
        <p:txBody>
          <a:bodyPr/>
          <a:lstStyle/>
          <a:p>
            <a:pPr>
              <a:defRPr/>
            </a:pPr>
            <a:fld id="{9A43FE2C-A22E-4CB0-B1AD-5D3C3E7F2447}" type="slidenum">
              <a:rPr lang="en-US" smtClean="0"/>
              <a:pPr>
                <a:defRPr/>
              </a:pPr>
              <a:t>2</a:t>
            </a:fld>
            <a:endParaRPr lang="en-US"/>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Max 1</a:t>
            </a:r>
            <a:r>
              <a:rPr lang="en-US" baseline="30000" dirty="0" smtClean="0"/>
              <a:t>st</a:t>
            </a:r>
            <a:r>
              <a:rPr lang="en-US" dirty="0" smtClean="0"/>
              <a:t> premolar </a:t>
            </a:r>
            <a:r>
              <a:rPr lang="en-US" dirty="0" err="1" smtClean="0"/>
              <a:t>occlusal</a:t>
            </a:r>
            <a:r>
              <a:rPr lang="en-US" dirty="0" smtClean="0"/>
              <a:t> aspect.</a:t>
            </a:r>
            <a:endParaRPr lang="en-US" dirty="0"/>
          </a:p>
        </p:txBody>
      </p:sp>
      <p:pic>
        <p:nvPicPr>
          <p:cNvPr id="4098" name="Picture 2"/>
          <p:cNvPicPr>
            <a:picLocks noGrp="1" noChangeAspect="1" noChangeArrowheads="1"/>
          </p:cNvPicPr>
          <p:nvPr>
            <p:ph idx="1"/>
          </p:nvPr>
        </p:nvPicPr>
        <p:blipFill>
          <a:blip r:embed="rId2" cstate="print"/>
          <a:stretch>
            <a:fillRect/>
          </a:stretch>
        </p:blipFill>
        <p:spPr bwMode="auto">
          <a:xfrm>
            <a:off x="870758" y="1691322"/>
            <a:ext cx="7402484" cy="452628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Close observation of the crown from this characteristics reveals following:</a:t>
            </a:r>
          </a:p>
          <a:p>
            <a:pPr marL="514350" indent="-514350"/>
            <a:r>
              <a:rPr lang="en-US" dirty="0" smtClean="0"/>
              <a:t>The distance from the </a:t>
            </a:r>
            <a:r>
              <a:rPr lang="en-US" dirty="0" err="1" smtClean="0"/>
              <a:t>buccal</a:t>
            </a:r>
            <a:r>
              <a:rPr lang="en-US" dirty="0" smtClean="0"/>
              <a:t> crest to the </a:t>
            </a:r>
            <a:r>
              <a:rPr lang="en-US" dirty="0" err="1" smtClean="0"/>
              <a:t>mesial</a:t>
            </a:r>
            <a:r>
              <a:rPr lang="en-US" dirty="0" smtClean="0"/>
              <a:t> crest is slightly longer than the distance from the </a:t>
            </a:r>
            <a:r>
              <a:rPr lang="en-US" dirty="0" err="1" smtClean="0"/>
              <a:t>buccal</a:t>
            </a:r>
            <a:r>
              <a:rPr lang="en-US" dirty="0" smtClean="0"/>
              <a:t> crest to the distal crest.</a:t>
            </a:r>
          </a:p>
          <a:p>
            <a:pPr marL="514350" indent="-514350"/>
            <a:r>
              <a:rPr lang="en-US" dirty="0" smtClean="0"/>
              <a:t>The distance from the </a:t>
            </a:r>
            <a:r>
              <a:rPr lang="en-US" dirty="0" err="1" smtClean="0"/>
              <a:t>mesial</a:t>
            </a:r>
            <a:r>
              <a:rPr lang="en-US" dirty="0" smtClean="0"/>
              <a:t> crest to the lingual crest is much shorter than the distance from the distal crest to the lingual crest.</a:t>
            </a:r>
          </a:p>
          <a:p>
            <a:pPr marL="514350" indent="-514350"/>
            <a:r>
              <a:rPr lang="en-US" dirty="0" smtClean="0"/>
              <a:t>The crown is wider on the </a:t>
            </a:r>
            <a:r>
              <a:rPr lang="en-US" dirty="0" err="1" smtClean="0"/>
              <a:t>buccal</a:t>
            </a:r>
            <a:r>
              <a:rPr lang="en-US" dirty="0" smtClean="0"/>
              <a:t> than on the lingual.</a:t>
            </a:r>
          </a:p>
          <a:p>
            <a:pPr marL="514350" indent="-514350"/>
            <a:r>
              <a:rPr lang="en-US" dirty="0" smtClean="0"/>
              <a:t>The </a:t>
            </a:r>
            <a:r>
              <a:rPr lang="en-US" dirty="0" err="1" smtClean="0"/>
              <a:t>buccolingual</a:t>
            </a:r>
            <a:r>
              <a:rPr lang="en-US" dirty="0" smtClean="0"/>
              <a:t> dimension of the crown is much greater than the </a:t>
            </a:r>
            <a:r>
              <a:rPr lang="en-US" dirty="0" err="1" smtClean="0"/>
              <a:t>mesiodistal</a:t>
            </a:r>
            <a:r>
              <a:rPr lang="en-US" dirty="0" smtClean="0"/>
              <a:t> dimension.</a:t>
            </a:r>
            <a:endParaRPr lang="en-US"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endParaRPr lang="en-US" dirty="0"/>
          </a:p>
        </p:txBody>
      </p:sp>
      <p:pic>
        <p:nvPicPr>
          <p:cNvPr id="5122" name="Picture 2"/>
          <p:cNvPicPr>
            <a:picLocks noGrp="1" noChangeAspect="1" noChangeArrowheads="1"/>
          </p:cNvPicPr>
          <p:nvPr>
            <p:ph idx="1"/>
          </p:nvPr>
        </p:nvPicPr>
        <p:blipFill>
          <a:blip r:embed="rId2" cstate="print"/>
          <a:stretch>
            <a:fillRect/>
          </a:stretch>
        </p:blipFill>
        <p:spPr bwMode="auto">
          <a:xfrm>
            <a:off x="1573183" y="1691322"/>
            <a:ext cx="5997633" cy="452628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endParaRPr lang="en-US" dirty="0"/>
          </a:p>
        </p:txBody>
      </p:sp>
      <p:pic>
        <p:nvPicPr>
          <p:cNvPr id="6146" name="Picture 2"/>
          <p:cNvPicPr>
            <a:picLocks noGrp="1" noChangeAspect="1" noChangeArrowheads="1"/>
          </p:cNvPicPr>
          <p:nvPr>
            <p:ph idx="1"/>
          </p:nvPr>
        </p:nvPicPr>
        <p:blipFill>
          <a:blip r:embed="rId2" cstate="print"/>
          <a:stretch>
            <a:fillRect/>
          </a:stretch>
        </p:blipFill>
        <p:spPr bwMode="auto">
          <a:xfrm>
            <a:off x="1251065" y="1691322"/>
            <a:ext cx="6641869" cy="452628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5.The </a:t>
            </a:r>
            <a:r>
              <a:rPr lang="en-US" dirty="0" err="1" smtClean="0"/>
              <a:t>occlusal</a:t>
            </a:r>
            <a:r>
              <a:rPr lang="en-US" dirty="0" smtClean="0"/>
              <a:t> surface of the maxillary 1</a:t>
            </a:r>
            <a:r>
              <a:rPr lang="en-US" baseline="30000" dirty="0" smtClean="0"/>
              <a:t>st</a:t>
            </a:r>
            <a:r>
              <a:rPr lang="en-US" dirty="0" smtClean="0"/>
              <a:t> premolar is circumscribed by cusp ridges and marginal ridges .</a:t>
            </a:r>
          </a:p>
          <a:p>
            <a:pPr>
              <a:buNone/>
            </a:pPr>
            <a:r>
              <a:rPr lang="en-US" dirty="0" smtClean="0"/>
              <a:t>6.The </a:t>
            </a:r>
            <a:r>
              <a:rPr lang="en-US" dirty="0" err="1" smtClean="0"/>
              <a:t>mesiobuccal</a:t>
            </a:r>
            <a:r>
              <a:rPr lang="en-US" dirty="0" smtClean="0"/>
              <a:t> cusp and </a:t>
            </a:r>
            <a:r>
              <a:rPr lang="en-US" dirty="0" err="1" smtClean="0"/>
              <a:t>distobuccal</a:t>
            </a:r>
            <a:r>
              <a:rPr lang="en-US" dirty="0" smtClean="0"/>
              <a:t> cusp ridges are in line with each other and their </a:t>
            </a:r>
            <a:r>
              <a:rPr lang="en-US" dirty="0" err="1" smtClean="0"/>
              <a:t>allignment</a:t>
            </a:r>
            <a:r>
              <a:rPr lang="en-US" dirty="0" smtClean="0"/>
              <a:t> is in a </a:t>
            </a:r>
            <a:r>
              <a:rPr lang="en-US" dirty="0" err="1" smtClean="0"/>
              <a:t>distobuccal</a:t>
            </a:r>
            <a:r>
              <a:rPr lang="en-US" dirty="0" smtClean="0"/>
              <a:t> direction </a:t>
            </a:r>
          </a:p>
          <a:p>
            <a:pPr>
              <a:buNone/>
            </a:pPr>
            <a:r>
              <a:rPr lang="en-US" dirty="0" smtClean="0"/>
              <a:t>7.In other words even though they are in the same </a:t>
            </a:r>
            <a:r>
              <a:rPr lang="en-US" dirty="0" err="1" smtClean="0"/>
              <a:t>allignment</a:t>
            </a:r>
            <a:r>
              <a:rPr lang="en-US" dirty="0" smtClean="0"/>
              <a:t> ,the </a:t>
            </a:r>
            <a:r>
              <a:rPr lang="en-US" dirty="0" err="1" smtClean="0"/>
              <a:t>distobuccal</a:t>
            </a:r>
            <a:r>
              <a:rPr lang="en-US" dirty="0" smtClean="0"/>
              <a:t> </a:t>
            </a:r>
            <a:r>
              <a:rPr lang="en-US" dirty="0" err="1" smtClean="0"/>
              <a:t>cuspridge</a:t>
            </a:r>
            <a:r>
              <a:rPr lang="en-US" dirty="0" smtClean="0"/>
              <a:t> is </a:t>
            </a:r>
            <a:r>
              <a:rPr lang="en-US" dirty="0" err="1" smtClean="0"/>
              <a:t>buccal</a:t>
            </a:r>
            <a:r>
              <a:rPr lang="en-US" dirty="0" smtClean="0"/>
              <a:t> to the </a:t>
            </a:r>
            <a:r>
              <a:rPr lang="en-US" dirty="0" err="1" smtClean="0"/>
              <a:t>mesiobuccal</a:t>
            </a:r>
            <a:r>
              <a:rPr lang="en-US" dirty="0" smtClean="0"/>
              <a:t> cusp ridge.</a:t>
            </a:r>
            <a:endParaRPr lang="en-US"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Max1st premolars</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rot="16200000">
            <a:off x="2530712" y="-822090"/>
            <a:ext cx="4006378" cy="8915401"/>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SUMMARY</a:t>
            </a:r>
          </a:p>
        </p:txBody>
      </p:sp>
      <p:sp>
        <p:nvSpPr>
          <p:cNvPr id="56323" name="TextBox 3"/>
          <p:cNvSpPr txBox="1">
            <a:spLocks noChangeArrowheads="1"/>
          </p:cNvSpPr>
          <p:nvPr/>
        </p:nvSpPr>
        <p:spPr bwMode="auto">
          <a:xfrm>
            <a:off x="685800" y="1447800"/>
            <a:ext cx="7772400" cy="4832092"/>
          </a:xfrm>
          <a:prstGeom prst="rect">
            <a:avLst/>
          </a:prstGeom>
          <a:noFill/>
          <a:ln w="9525">
            <a:noFill/>
            <a:miter lim="800000"/>
            <a:headEnd/>
            <a:tailEnd/>
          </a:ln>
        </p:spPr>
        <p:txBody>
          <a:bodyPr>
            <a:spAutoFit/>
          </a:bodyPr>
          <a:lstStyle/>
          <a:p>
            <a:r>
              <a:rPr lang="en-US" sz="2800" dirty="0" smtClean="0"/>
              <a:t>Premolars, also known as bicuspids, are the permanent teeth located between the molars in the back of your mouth and your canine teeth, or </a:t>
            </a:r>
            <a:r>
              <a:rPr lang="en-US" sz="2800" dirty="0" err="1" smtClean="0"/>
              <a:t>cuspids</a:t>
            </a:r>
            <a:r>
              <a:rPr lang="en-US" sz="2800" dirty="0" smtClean="0"/>
              <a:t>, located in the front. Because premolars are transitional teeth, they display features of both molars and canines and primarily grind and break up food. The food is then vigorously chewed by your molars, making it ready for the digestion process. You have eight premolars total, with four on each side of your mouth.</a:t>
            </a:r>
            <a:endParaRPr lang="en-US" sz="2800" dirty="0"/>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t>
            </a:r>
            <a:r>
              <a:rPr lang="en-US" smtClean="0"/>
              <a:t>home message </a:t>
            </a:r>
            <a:endParaRPr lang="en-US"/>
          </a:p>
        </p:txBody>
      </p:sp>
      <p:sp>
        <p:nvSpPr>
          <p:cNvPr id="3" name="Content Placeholder 2"/>
          <p:cNvSpPr>
            <a:spLocks noGrp="1"/>
          </p:cNvSpPr>
          <p:nvPr>
            <p:ph idx="1"/>
          </p:nvPr>
        </p:nvSpPr>
        <p:spPr/>
        <p:txBody>
          <a:bodyPr/>
          <a:lstStyle/>
          <a:p>
            <a:r>
              <a:rPr lang="en-US" dirty="0" smtClean="0"/>
              <a:t>Premolars, also known as bicuspids, are the permanent teeth located between the molars in the back of your mouth and your canine teeth, or </a:t>
            </a:r>
            <a:r>
              <a:rPr lang="en-US" dirty="0" err="1" smtClean="0"/>
              <a:t>cuspids</a:t>
            </a:r>
            <a:r>
              <a:rPr lang="en-US" dirty="0" smtClean="0"/>
              <a:t>, located in the front</a:t>
            </a:r>
            <a:endParaRPr lang="en-US" dirty="0"/>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References</a:t>
            </a:r>
          </a:p>
        </p:txBody>
      </p:sp>
      <p:sp>
        <p:nvSpPr>
          <p:cNvPr id="3" name="Content Placeholder 2"/>
          <p:cNvSpPr>
            <a:spLocks noGrp="1"/>
          </p:cNvSpPr>
          <p:nvPr>
            <p:ph idx="1"/>
          </p:nvPr>
        </p:nvSpPr>
        <p:spPr/>
        <p:txBody>
          <a:bodyPr>
            <a:normAutofit lnSpcReduction="10000"/>
          </a:bodyPr>
          <a:lstStyle/>
          <a:p>
            <a:pPr algn="l">
              <a:buNone/>
              <a:defRPr/>
            </a:pPr>
            <a:r>
              <a:rPr lang="en-US" sz="3200" dirty="0" smtClean="0"/>
              <a:t>Nelson, Stanley J. (2014-11-25). </a:t>
            </a:r>
            <a:r>
              <a:rPr lang="en-US" sz="3200" i="1" dirty="0" smtClean="0"/>
              <a:t>Wheeler's dental anatomy, physiology, and occlusion</a:t>
            </a:r>
            <a:r>
              <a:rPr lang="en-US" sz="3200" dirty="0" smtClean="0"/>
              <a:t>. ISBN 9780323263238</a:t>
            </a:r>
            <a:r>
              <a:rPr lang="en-US" dirty="0" smtClean="0"/>
              <a:t>.Philadelphia W.B. Saunders ;2002</a:t>
            </a:r>
          </a:p>
          <a:p>
            <a:pPr algn="l">
              <a:buFont typeface="Wingdings" pitchFamily="2" charset="2"/>
              <a:buNone/>
              <a:defRPr/>
            </a:pPr>
            <a:endParaRPr lang="en-US" dirty="0" smtClean="0"/>
          </a:p>
          <a:p>
            <a:pPr algn="l">
              <a:buFont typeface="Wingdings" pitchFamily="2" charset="2"/>
              <a:buNone/>
              <a:defRPr/>
            </a:pPr>
            <a:r>
              <a:rPr lang="en-US" dirty="0" smtClean="0"/>
              <a:t>Richard </a:t>
            </a:r>
            <a:r>
              <a:rPr lang="en-US" dirty="0" err="1" smtClean="0"/>
              <a:t>Tencate</a:t>
            </a:r>
            <a:r>
              <a:rPr lang="en-US" dirty="0" smtClean="0"/>
              <a:t> , Oral Histology development ,structure and function . 5</a:t>
            </a:r>
            <a:r>
              <a:rPr lang="en-US" baseline="30000" dirty="0" smtClean="0"/>
              <a:t>th</a:t>
            </a:r>
            <a:r>
              <a:rPr lang="en-US" dirty="0" smtClean="0"/>
              <a:t> Edition ,1998</a:t>
            </a:r>
          </a:p>
          <a:p>
            <a:pPr algn="l">
              <a:buFont typeface="Wingdings" pitchFamily="2" charset="2"/>
              <a:buNone/>
              <a:defRPr/>
            </a:pPr>
            <a:endParaRPr lang="en-US" dirty="0" smtClean="0"/>
          </a:p>
          <a:p>
            <a:pPr algn="l">
              <a:buFont typeface="Wingdings" pitchFamily="2" charset="2"/>
              <a:buNone/>
              <a:defRPr/>
            </a:pPr>
            <a:r>
              <a:rPr lang="en-US" dirty="0" smtClean="0"/>
              <a:t>Carranza F.A., Michael G. Newman . Clinical </a:t>
            </a:r>
            <a:r>
              <a:rPr lang="en-US" dirty="0" err="1" smtClean="0"/>
              <a:t>periodontology</a:t>
            </a:r>
            <a:r>
              <a:rPr lang="en-US" dirty="0" smtClean="0"/>
              <a:t> 8,9,10</a:t>
            </a:r>
            <a:r>
              <a:rPr lang="en-US" baseline="30000" dirty="0" smtClean="0"/>
              <a:t>th</a:t>
            </a:r>
            <a:r>
              <a:rPr lang="en-US" dirty="0" smtClean="0"/>
              <a:t> edition</a:t>
            </a:r>
            <a:endParaRPr lang="en-US" dirty="0"/>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a:solidFill>
            <a:schemeClr val="accent2"/>
          </a:solidFill>
        </p:spPr>
        <p:txBody>
          <a:bodyPr anchor="ctr">
            <a:normAutofit/>
          </a:bodyPr>
          <a:lstStyle/>
          <a:p>
            <a:pPr algn="ctr" rtl="0" fontAlgn="auto">
              <a:spcAft>
                <a:spcPts val="0"/>
              </a:spcAft>
              <a:defRPr/>
            </a:pPr>
            <a:r>
              <a:rPr lang="en-US" sz="4400" dirty="0" err="1">
                <a:solidFill>
                  <a:schemeClr val="bg1"/>
                </a:solidFill>
                <a:latin typeface="+mj-lt"/>
                <a:ea typeface="+mj-ea"/>
                <a:cs typeface="+mj-cs"/>
              </a:rPr>
              <a:t>Frequentely</a:t>
            </a:r>
            <a:r>
              <a:rPr lang="en-US" sz="4400" dirty="0">
                <a:solidFill>
                  <a:schemeClr val="bg1"/>
                </a:solidFill>
                <a:latin typeface="+mj-lt"/>
                <a:ea typeface="+mj-ea"/>
                <a:cs typeface="+mj-cs"/>
              </a:rPr>
              <a:t> Asked Questions</a:t>
            </a:r>
            <a:endParaRPr lang="en-IN" sz="4400" dirty="0">
              <a:solidFill>
                <a:schemeClr val="bg1"/>
              </a:solidFill>
              <a:latin typeface="+mj-lt"/>
              <a:ea typeface="+mj-ea"/>
              <a:cs typeface="+mj-cs"/>
            </a:endParaRPr>
          </a:p>
        </p:txBody>
      </p:sp>
      <p:sp>
        <p:nvSpPr>
          <p:cNvPr id="5" name="Content Placeholder 2"/>
          <p:cNvSpPr txBox="1">
            <a:spLocks/>
          </p:cNvSpPr>
          <p:nvPr/>
        </p:nvSpPr>
        <p:spPr>
          <a:xfrm>
            <a:off x="609600" y="1752600"/>
            <a:ext cx="8229600" cy="4525963"/>
          </a:xfrm>
          <a:prstGeom prst="rect">
            <a:avLst/>
          </a:prstGeom>
        </p:spPr>
        <p:txBody>
          <a:bodyPr>
            <a:normAutofit fontScale="92500" lnSpcReduction="10000"/>
          </a:bodyPr>
          <a:lstStyle/>
          <a:p>
            <a:pPr marL="514350" indent="-514350" rtl="0" fontAlgn="auto">
              <a:spcBef>
                <a:spcPct val="20000"/>
              </a:spcBef>
              <a:spcAft>
                <a:spcPts val="0"/>
              </a:spcAft>
              <a:buFont typeface="+mj-lt"/>
              <a:buAutoNum type="arabicPeriod"/>
              <a:defRPr/>
            </a:pPr>
            <a:r>
              <a:rPr lang="en-US" sz="3200" dirty="0">
                <a:latin typeface="+mn-lt"/>
                <a:cs typeface="+mn-cs"/>
              </a:rPr>
              <a:t>Describe various aspects of </a:t>
            </a:r>
            <a:r>
              <a:rPr lang="en-US" sz="3200" dirty="0" smtClean="0">
                <a:latin typeface="+mn-lt"/>
                <a:cs typeface="+mn-cs"/>
              </a:rPr>
              <a:t>Maxillary/Mandibular premolar in </a:t>
            </a:r>
            <a:r>
              <a:rPr lang="en-US" sz="3200" dirty="0">
                <a:latin typeface="+mn-lt"/>
                <a:cs typeface="+mn-cs"/>
              </a:rPr>
              <a:t>detail</a:t>
            </a:r>
          </a:p>
          <a:p>
            <a:pPr marL="514350" indent="-514350" rtl="0" fontAlgn="auto">
              <a:spcBef>
                <a:spcPct val="20000"/>
              </a:spcBef>
              <a:spcAft>
                <a:spcPts val="0"/>
              </a:spcAft>
              <a:buFont typeface="+mj-lt"/>
              <a:buAutoNum type="arabicPeriod"/>
              <a:defRPr/>
            </a:pPr>
            <a:endParaRPr lang="en-US" sz="3200" dirty="0">
              <a:latin typeface="+mn-lt"/>
              <a:cs typeface="+mn-cs"/>
            </a:endParaRPr>
          </a:p>
          <a:p>
            <a:pPr marL="514350" indent="-514350">
              <a:spcBef>
                <a:spcPct val="20000"/>
              </a:spcBef>
              <a:buFont typeface="+mj-lt"/>
              <a:buAutoNum type="arabicPeriod"/>
              <a:defRPr/>
            </a:pPr>
            <a:r>
              <a:rPr lang="en-US" sz="3200" dirty="0">
                <a:latin typeface="+mn-lt"/>
                <a:cs typeface="+mn-cs"/>
              </a:rPr>
              <a:t>Morphology of </a:t>
            </a:r>
            <a:r>
              <a:rPr lang="en-US" sz="3200" dirty="0" smtClean="0"/>
              <a:t>Maxillary/Mandibular premolar </a:t>
            </a:r>
            <a:endParaRPr lang="en-US" sz="3200" dirty="0">
              <a:latin typeface="+mn-lt"/>
              <a:cs typeface="+mn-cs"/>
            </a:endParaRPr>
          </a:p>
          <a:p>
            <a:pPr marL="514350" indent="-514350">
              <a:spcBef>
                <a:spcPct val="20000"/>
              </a:spcBef>
              <a:buFont typeface="+mj-lt"/>
              <a:buAutoNum type="arabicPeriod"/>
              <a:defRPr/>
            </a:pPr>
            <a:r>
              <a:rPr lang="en-US" sz="3200" dirty="0">
                <a:latin typeface="+mn-lt"/>
                <a:cs typeface="+mn-cs"/>
              </a:rPr>
              <a:t>Differences </a:t>
            </a:r>
            <a:r>
              <a:rPr lang="en-US" sz="3200" dirty="0" err="1">
                <a:latin typeface="+mn-lt"/>
                <a:cs typeface="+mn-cs"/>
              </a:rPr>
              <a:t>beween</a:t>
            </a:r>
            <a:r>
              <a:rPr lang="en-US" sz="3200" dirty="0">
                <a:latin typeface="+mn-lt"/>
                <a:cs typeface="+mn-cs"/>
              </a:rPr>
              <a:t> Labial and Lingual aspect of </a:t>
            </a:r>
            <a:r>
              <a:rPr lang="en-US" sz="3200" dirty="0" smtClean="0"/>
              <a:t>Maxillary/Mandibular premolar </a:t>
            </a:r>
            <a:endParaRPr lang="en-US" sz="3200" dirty="0">
              <a:latin typeface="+mn-lt"/>
              <a:cs typeface="+mn-cs"/>
            </a:endParaRPr>
          </a:p>
          <a:p>
            <a:pPr marL="514350" indent="-514350">
              <a:spcBef>
                <a:spcPct val="20000"/>
              </a:spcBef>
              <a:buFont typeface="+mj-lt"/>
              <a:buAutoNum type="arabicPeriod"/>
              <a:defRPr/>
            </a:pPr>
            <a:r>
              <a:rPr lang="en-US" sz="3200" dirty="0">
                <a:latin typeface="+mn-lt"/>
                <a:cs typeface="+mn-cs"/>
              </a:rPr>
              <a:t>Draw well </a:t>
            </a:r>
            <a:r>
              <a:rPr lang="en-US" sz="3200" dirty="0" err="1">
                <a:latin typeface="+mn-lt"/>
                <a:cs typeface="+mn-cs"/>
              </a:rPr>
              <a:t>labelled</a:t>
            </a:r>
            <a:r>
              <a:rPr lang="en-US" sz="3200" dirty="0">
                <a:latin typeface="+mn-lt"/>
                <a:cs typeface="+mn-cs"/>
              </a:rPr>
              <a:t> diagram </a:t>
            </a:r>
            <a:r>
              <a:rPr lang="en-US" sz="3200">
                <a:latin typeface="+mn-lt"/>
                <a:cs typeface="+mn-cs"/>
              </a:rPr>
              <a:t>of </a:t>
            </a:r>
            <a:r>
              <a:rPr lang="en-US" sz="3200" smtClean="0"/>
              <a:t>Maxillary/Mandibular premolar </a:t>
            </a:r>
            <a:endParaRPr lang="en-US" sz="3200" dirty="0">
              <a:latin typeface="+mn-lt"/>
              <a:cs typeface="+mn-cs"/>
            </a:endParaRPr>
          </a:p>
          <a:p>
            <a:pPr marL="514350" indent="-514350" rtl="0" fontAlgn="auto">
              <a:spcBef>
                <a:spcPct val="20000"/>
              </a:spcBef>
              <a:spcAft>
                <a:spcPts val="0"/>
              </a:spcAft>
              <a:buFont typeface="+mj-lt"/>
              <a:buAutoNum type="arabicPeriod"/>
              <a:defRPr/>
            </a:pPr>
            <a:endParaRPr lang="en-IN" sz="3200" dirty="0">
              <a:latin typeface="+mn-lt"/>
              <a:cs typeface="+mn-cs"/>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609600"/>
            <a:ext cx="8229600" cy="1143000"/>
          </a:xfrm>
        </p:spPr>
        <p:txBody>
          <a:bodyPr>
            <a:normAutofit fontScale="90000"/>
          </a:bodyPr>
          <a:lstStyle/>
          <a:p>
            <a:r>
              <a:rPr lang="en-IN" dirty="0" smtClean="0"/>
              <a:t>Contents</a:t>
            </a:r>
            <a:br>
              <a:rPr lang="en-IN" dirty="0" smtClean="0"/>
            </a:br>
            <a:r>
              <a:rPr lang="en-IN" dirty="0" smtClean="0"/>
              <a:t/>
            </a:r>
            <a:br>
              <a:rPr lang="en-IN" dirty="0" smtClean="0"/>
            </a:br>
            <a:endParaRPr lang="en-IN" dirty="0" smtClean="0"/>
          </a:p>
        </p:txBody>
      </p:sp>
      <p:sp>
        <p:nvSpPr>
          <p:cNvPr id="6" name="TextBox 5"/>
          <p:cNvSpPr txBox="1"/>
          <p:nvPr/>
        </p:nvSpPr>
        <p:spPr>
          <a:xfrm>
            <a:off x="685800" y="1447800"/>
            <a:ext cx="7620000" cy="4154984"/>
          </a:xfrm>
          <a:prstGeom prst="rect">
            <a:avLst/>
          </a:prstGeom>
          <a:noFill/>
        </p:spPr>
        <p:txBody>
          <a:bodyPr>
            <a:spAutoFit/>
          </a:bodyPr>
          <a:lstStyle/>
          <a:p>
            <a:pPr marL="342900" indent="-342900">
              <a:buSzPct val="65000"/>
              <a:defRPr/>
            </a:pPr>
            <a:r>
              <a:rPr lang="en-US" sz="2400" kern="0" dirty="0">
                <a:latin typeface="Baskerville Old Face" pitchFamily="18" charset="0"/>
              </a:rPr>
              <a:t>Introduction</a:t>
            </a:r>
          </a:p>
          <a:p>
            <a:pPr marL="342900" indent="-342900">
              <a:buSzPct val="65000"/>
              <a:defRPr/>
            </a:pPr>
            <a:r>
              <a:rPr lang="en-US" sz="2400" kern="0" dirty="0">
                <a:latin typeface="Baskerville Old Face" pitchFamily="18" charset="0"/>
              </a:rPr>
              <a:t>   	    	</a:t>
            </a:r>
          </a:p>
          <a:p>
            <a:pPr marL="342900" indent="-342900">
              <a:buSzPct val="65000"/>
              <a:defRPr/>
            </a:pPr>
            <a:r>
              <a:rPr lang="en-US" sz="2400" kern="0" dirty="0">
                <a:latin typeface="Baskerville Old Face" pitchFamily="18" charset="0"/>
              </a:rPr>
              <a:t>Tooth numbering/notation (All 3 systems)</a:t>
            </a:r>
          </a:p>
          <a:p>
            <a:pPr marL="342900" indent="-342900">
              <a:buSzPct val="65000"/>
              <a:defRPr/>
            </a:pPr>
            <a:endParaRPr lang="en-US" sz="2400" kern="0" dirty="0">
              <a:latin typeface="Baskerville Old Face" pitchFamily="18" charset="0"/>
            </a:endParaRPr>
          </a:p>
          <a:p>
            <a:pPr marL="342900" indent="-342900">
              <a:buSzPct val="65000"/>
              <a:defRPr/>
            </a:pPr>
            <a:r>
              <a:rPr lang="en-US" sz="2400" kern="0" dirty="0">
                <a:latin typeface="Baskerville Old Face" pitchFamily="18" charset="0"/>
              </a:rPr>
              <a:t>Functions</a:t>
            </a:r>
          </a:p>
          <a:p>
            <a:pPr marL="342900" indent="-342900">
              <a:buSzPct val="65000"/>
              <a:defRPr/>
            </a:pPr>
            <a:endParaRPr lang="en-US" sz="2400" kern="0" dirty="0">
              <a:latin typeface="Baskerville Old Face" pitchFamily="18" charset="0"/>
            </a:endParaRPr>
          </a:p>
          <a:p>
            <a:pPr marL="342900" indent="-342900">
              <a:buSzPct val="65000"/>
              <a:defRPr/>
            </a:pPr>
            <a:r>
              <a:rPr lang="en-US" sz="2400" kern="0" dirty="0">
                <a:latin typeface="Baskerville Old Face" pitchFamily="18" charset="0"/>
              </a:rPr>
              <a:t>Chronology</a:t>
            </a:r>
          </a:p>
          <a:p>
            <a:pPr marL="342900" indent="-342900">
              <a:buSzPct val="65000"/>
              <a:defRPr/>
            </a:pPr>
            <a:endParaRPr lang="en-US" sz="2400" kern="0" dirty="0">
              <a:latin typeface="Baskerville Old Face" pitchFamily="18" charset="0"/>
            </a:endParaRPr>
          </a:p>
          <a:p>
            <a:pPr marL="342900" indent="-342900">
              <a:buSzPct val="65000"/>
              <a:defRPr/>
            </a:pPr>
            <a:r>
              <a:rPr lang="en-US" sz="2400" kern="0" dirty="0">
                <a:latin typeface="Baskerville Old Face" pitchFamily="18" charset="0"/>
              </a:rPr>
              <a:t>Dimensions</a:t>
            </a:r>
          </a:p>
          <a:p>
            <a:pPr marL="342900" indent="-342900">
              <a:buSzPct val="65000"/>
              <a:defRPr/>
            </a:pPr>
            <a:endParaRPr lang="en-US" sz="2400" kern="0" dirty="0">
              <a:latin typeface="Baskerville Old Face" pitchFamily="18" charset="0"/>
            </a:endParaRPr>
          </a:p>
          <a:p>
            <a:pPr marL="342900" indent="-342900">
              <a:buSzPct val="65000"/>
              <a:defRPr/>
            </a:pPr>
            <a:r>
              <a:rPr lang="en-US" sz="2400" kern="0" dirty="0">
                <a:latin typeface="Baskerville Old Face" pitchFamily="18" charset="0"/>
              </a:rPr>
              <a:t>Aspects ( 5 - labial, palatal, </a:t>
            </a:r>
            <a:r>
              <a:rPr lang="en-US" sz="2400" kern="0" dirty="0" err="1">
                <a:latin typeface="Baskerville Old Face" pitchFamily="18" charset="0"/>
              </a:rPr>
              <a:t>mesial</a:t>
            </a:r>
            <a:r>
              <a:rPr lang="en-US" sz="2400" kern="0" dirty="0">
                <a:latin typeface="Baskerville Old Face" pitchFamily="18" charset="0"/>
              </a:rPr>
              <a:t>, distal, </a:t>
            </a:r>
            <a:r>
              <a:rPr lang="en-US" sz="2400" kern="0" dirty="0" err="1">
                <a:latin typeface="Baskerville Old Face" pitchFamily="18" charset="0"/>
              </a:rPr>
              <a:t>incisal</a:t>
            </a:r>
            <a:r>
              <a:rPr lang="en-US" sz="2400" kern="0" dirty="0">
                <a:latin typeface="Baskerville Old Face" pitchFamily="18" charset="0"/>
              </a:rPr>
              <a:t> )</a:t>
            </a: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endParaRPr lang="en-US" smtClean="0"/>
          </a:p>
        </p:txBody>
      </p:sp>
      <p:sp>
        <p:nvSpPr>
          <p:cNvPr id="59395" name="Content Placeholder 2"/>
          <p:cNvSpPr>
            <a:spLocks noGrp="1"/>
          </p:cNvSpPr>
          <p:nvPr>
            <p:ph idx="1"/>
          </p:nvPr>
        </p:nvSpPr>
        <p:spPr>
          <a:xfrm>
            <a:off x="428625" y="2332038"/>
            <a:ext cx="8229600" cy="4525962"/>
          </a:xfrm>
        </p:spPr>
        <p:txBody>
          <a:bodyPr/>
          <a:lstStyle/>
          <a:p>
            <a:pPr algn="ctr">
              <a:buFont typeface="Wingdings" pitchFamily="2" charset="2"/>
              <a:buNone/>
            </a:pPr>
            <a:r>
              <a:rPr lang="en-US" sz="9600" smtClean="0"/>
              <a:t>THANKYOU</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0175"/>
            <a:ext cx="7772400" cy="1470025"/>
          </a:xfrm>
        </p:spPr>
        <p:txBody>
          <a:bodyPr/>
          <a:lstStyle/>
          <a:p>
            <a:r>
              <a:rPr lang="en-US" dirty="0" smtClean="0"/>
              <a:t>Maxillary 1</a:t>
            </a:r>
            <a:r>
              <a:rPr lang="en-US" baseline="30000" dirty="0" smtClean="0"/>
              <a:t>st</a:t>
            </a:r>
            <a:r>
              <a:rPr lang="en-US" dirty="0" smtClean="0"/>
              <a:t> Premolars</a:t>
            </a:r>
            <a:endParaRPr lang="en-US" dirty="0"/>
          </a:p>
        </p:txBody>
      </p:sp>
      <p:sp>
        <p:nvSpPr>
          <p:cNvPr id="3" name="Subtitle 2"/>
          <p:cNvSpPr>
            <a:spLocks noGrp="1"/>
          </p:cNvSpPr>
          <p:nvPr>
            <p:ph type="subTitle" idx="1"/>
          </p:nvPr>
        </p:nvSpPr>
        <p:spPr>
          <a:xfrm>
            <a:off x="838200" y="1752600"/>
            <a:ext cx="7620000" cy="6019800"/>
          </a:xfrm>
        </p:spPr>
        <p:txBody>
          <a:bodyPr>
            <a:normAutofit/>
          </a:bodyPr>
          <a:lstStyle/>
          <a:p>
            <a:r>
              <a:rPr lang="en-US" dirty="0" smtClean="0">
                <a:solidFill>
                  <a:srgbClr val="FFFF00"/>
                </a:solidFill>
              </a:rPr>
              <a:t>The maxillary 1</a:t>
            </a:r>
            <a:r>
              <a:rPr lang="en-US" baseline="30000" dirty="0" smtClean="0">
                <a:solidFill>
                  <a:srgbClr val="FFFF00"/>
                </a:solidFill>
              </a:rPr>
              <a:t>st</a:t>
            </a:r>
            <a:r>
              <a:rPr lang="en-US" dirty="0" smtClean="0">
                <a:solidFill>
                  <a:srgbClr val="FFFF00"/>
                </a:solidFill>
              </a:rPr>
              <a:t> premolar has two cusps , a </a:t>
            </a:r>
            <a:r>
              <a:rPr lang="en-US" dirty="0" err="1" smtClean="0">
                <a:solidFill>
                  <a:srgbClr val="FFFF00"/>
                </a:solidFill>
              </a:rPr>
              <a:t>buccal</a:t>
            </a:r>
            <a:r>
              <a:rPr lang="en-US" dirty="0" smtClean="0">
                <a:solidFill>
                  <a:srgbClr val="FFFF00"/>
                </a:solidFill>
              </a:rPr>
              <a:t> and a lingual each being sharply defined .The </a:t>
            </a:r>
            <a:r>
              <a:rPr lang="en-US" dirty="0" err="1" smtClean="0">
                <a:solidFill>
                  <a:srgbClr val="FFFF00"/>
                </a:solidFill>
              </a:rPr>
              <a:t>buccal</a:t>
            </a:r>
            <a:r>
              <a:rPr lang="en-US" dirty="0" smtClean="0">
                <a:solidFill>
                  <a:srgbClr val="FFFF00"/>
                </a:solidFill>
              </a:rPr>
              <a:t> cusp is usually </a:t>
            </a:r>
            <a:r>
              <a:rPr lang="en-US" dirty="0" err="1" smtClean="0">
                <a:solidFill>
                  <a:srgbClr val="FFFF00"/>
                </a:solidFill>
              </a:rPr>
              <a:t>abot</a:t>
            </a:r>
            <a:r>
              <a:rPr lang="en-US" dirty="0" smtClean="0">
                <a:solidFill>
                  <a:srgbClr val="FFFF00"/>
                </a:solidFill>
              </a:rPr>
              <a:t> 1mm longer than the lingual </a:t>
            </a:r>
            <a:r>
              <a:rPr lang="en-US" dirty="0" err="1" smtClean="0">
                <a:solidFill>
                  <a:srgbClr val="FFFF00"/>
                </a:solidFill>
              </a:rPr>
              <a:t>cusp.The</a:t>
            </a:r>
            <a:r>
              <a:rPr lang="en-US" dirty="0" smtClean="0">
                <a:solidFill>
                  <a:srgbClr val="FFFF00"/>
                </a:solidFill>
              </a:rPr>
              <a:t> crown is angular ,and the </a:t>
            </a:r>
            <a:r>
              <a:rPr lang="en-US" dirty="0" err="1" smtClean="0">
                <a:solidFill>
                  <a:srgbClr val="FFFF00"/>
                </a:solidFill>
              </a:rPr>
              <a:t>buccal</a:t>
            </a:r>
            <a:r>
              <a:rPr lang="en-US" dirty="0" smtClean="0">
                <a:solidFill>
                  <a:srgbClr val="FFFF00"/>
                </a:solidFill>
              </a:rPr>
              <a:t> line angles are prominent.</a:t>
            </a:r>
          </a:p>
          <a:p>
            <a:r>
              <a:rPr lang="en-US" dirty="0" smtClean="0">
                <a:solidFill>
                  <a:srgbClr val="FFFF00"/>
                </a:solidFill>
              </a:rPr>
              <a:t>The crown is shorter than that of the canine by 1.5 to 2mm on the average .Although this tooth resembles the canine from the </a:t>
            </a:r>
            <a:r>
              <a:rPr lang="en-US" dirty="0" err="1" smtClean="0">
                <a:solidFill>
                  <a:srgbClr val="FFFF00"/>
                </a:solidFill>
              </a:rPr>
              <a:t>buccal</a:t>
            </a:r>
            <a:r>
              <a:rPr lang="en-US" dirty="0" smtClean="0">
                <a:solidFill>
                  <a:srgbClr val="FFFF00"/>
                </a:solidFill>
              </a:rPr>
              <a:t> aspect , it differs in that the contact areas </a:t>
            </a:r>
            <a:r>
              <a:rPr lang="en-US" dirty="0" err="1" smtClean="0">
                <a:solidFill>
                  <a:srgbClr val="FFFF00"/>
                </a:solidFill>
              </a:rPr>
              <a:t>mesially</a:t>
            </a:r>
            <a:r>
              <a:rPr lang="en-US" dirty="0" smtClean="0">
                <a:solidFill>
                  <a:srgbClr val="FFFF00"/>
                </a:solidFill>
              </a:rPr>
              <a:t> and distally are at about at the same level </a:t>
            </a:r>
            <a:r>
              <a:rPr lang="en-US" dirty="0" smtClean="0"/>
              <a:t>.</a:t>
            </a:r>
            <a:endParaRPr lang="en-US"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MAX 1</a:t>
            </a:r>
            <a:r>
              <a:rPr lang="en-US" baseline="30000" dirty="0" smtClean="0"/>
              <a:t>ST</a:t>
            </a:r>
            <a:r>
              <a:rPr lang="en-US" dirty="0" smtClean="0"/>
              <a:t> PREMOLARS </a:t>
            </a:r>
            <a:br>
              <a:rPr lang="en-US" dirty="0" smtClean="0"/>
            </a:br>
            <a:r>
              <a:rPr lang="en-US" dirty="0" smtClean="0"/>
              <a:t>ALL ASPECTS</a:t>
            </a:r>
            <a:endParaRPr lang="en-US" dirty="0"/>
          </a:p>
        </p:txBody>
      </p:sp>
      <p:pic>
        <p:nvPicPr>
          <p:cNvPr id="1026" name="Picture 2"/>
          <p:cNvPicPr>
            <a:picLocks noGrp="1" noChangeAspect="1" noChangeArrowheads="1"/>
          </p:cNvPicPr>
          <p:nvPr>
            <p:ph idx="1"/>
          </p:nvPr>
        </p:nvPicPr>
        <p:blipFill>
          <a:blip r:embed="rId2" cstate="print"/>
          <a:stretch>
            <a:fillRect/>
          </a:stretch>
        </p:blipFill>
        <p:spPr bwMode="auto">
          <a:xfrm>
            <a:off x="556349" y="1600200"/>
            <a:ext cx="8031302" cy="470852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endParaRPr lang="en-US" dirty="0"/>
          </a:p>
        </p:txBody>
      </p:sp>
      <p:sp>
        <p:nvSpPr>
          <p:cNvPr id="3" name="Content Placeholder 2"/>
          <p:cNvSpPr>
            <a:spLocks noGrp="1"/>
          </p:cNvSpPr>
          <p:nvPr>
            <p:ph idx="1"/>
          </p:nvPr>
        </p:nvSpPr>
        <p:spPr>
          <a:xfrm>
            <a:off x="152400" y="152400"/>
            <a:ext cx="8991600" cy="6705600"/>
          </a:xfrm>
        </p:spPr>
        <p:txBody>
          <a:bodyPr>
            <a:normAutofit/>
          </a:bodyPr>
          <a:lstStyle/>
          <a:p>
            <a:r>
              <a:rPr lang="en-US" dirty="0" smtClean="0"/>
              <a:t>Various aspects of maxillary 1</a:t>
            </a:r>
            <a:r>
              <a:rPr lang="en-US" baseline="30000" dirty="0" smtClean="0"/>
              <a:t>st</a:t>
            </a:r>
            <a:r>
              <a:rPr lang="en-US" dirty="0" smtClean="0"/>
              <a:t> premolars</a:t>
            </a:r>
          </a:p>
          <a:p>
            <a:pPr>
              <a:buNone/>
            </a:pPr>
            <a:r>
              <a:rPr lang="en-US" b="1" i="1" u="sng" dirty="0" err="1" smtClean="0"/>
              <a:t>Buccal</a:t>
            </a:r>
            <a:r>
              <a:rPr lang="en-US" b="1" i="1" u="sng" dirty="0" smtClean="0"/>
              <a:t> aspect</a:t>
            </a:r>
          </a:p>
          <a:p>
            <a:pPr>
              <a:buNone/>
            </a:pPr>
            <a:r>
              <a:rPr lang="en-US" dirty="0" smtClean="0"/>
              <a:t>From the </a:t>
            </a:r>
            <a:r>
              <a:rPr lang="en-US" dirty="0" err="1" smtClean="0"/>
              <a:t>buccal</a:t>
            </a:r>
            <a:r>
              <a:rPr lang="en-US" dirty="0" smtClean="0"/>
              <a:t> aspect ,</a:t>
            </a:r>
          </a:p>
          <a:p>
            <a:pPr>
              <a:buNone/>
            </a:pPr>
            <a:r>
              <a:rPr lang="en-US" dirty="0" smtClean="0"/>
              <a:t>1.The crown is roughly trapezoidal .The crown exhibits little curvature at the cervical line</a:t>
            </a:r>
          </a:p>
          <a:p>
            <a:pPr>
              <a:buNone/>
            </a:pPr>
            <a:r>
              <a:rPr lang="en-US" dirty="0" err="1" smtClean="0"/>
              <a:t>buccally</a:t>
            </a:r>
            <a:r>
              <a:rPr lang="en-US" dirty="0" smtClean="0"/>
              <a:t> is near the centre of the root </a:t>
            </a:r>
            <a:r>
              <a:rPr lang="en-US" dirty="0" err="1" smtClean="0"/>
              <a:t>buccally</a:t>
            </a:r>
            <a:r>
              <a:rPr lang="en-US" dirty="0" smtClean="0"/>
              <a:t> .</a:t>
            </a:r>
          </a:p>
          <a:p>
            <a:pPr>
              <a:buNone/>
            </a:pPr>
            <a:r>
              <a:rPr lang="en-US" dirty="0" smtClean="0"/>
              <a:t> 2. The </a:t>
            </a:r>
            <a:r>
              <a:rPr lang="en-US" dirty="0" err="1" smtClean="0"/>
              <a:t>mesial</a:t>
            </a:r>
            <a:r>
              <a:rPr lang="en-US" dirty="0" smtClean="0"/>
              <a:t> outline of the crown is slightly concave from the cervical line to the </a:t>
            </a:r>
            <a:r>
              <a:rPr lang="en-US" dirty="0" err="1" smtClean="0"/>
              <a:t>mesialcontact</a:t>
            </a:r>
            <a:r>
              <a:rPr lang="en-US" dirty="0" smtClean="0"/>
              <a:t> area is represented by a relatively broad curvature ,the crest of which lies immediately </a:t>
            </a:r>
            <a:r>
              <a:rPr lang="en-US" dirty="0" err="1" smtClean="0"/>
              <a:t>occlusal</a:t>
            </a:r>
            <a:r>
              <a:rPr lang="en-US" dirty="0" smtClean="0"/>
              <a:t> to the halfway point from the cervical line to the tip of the </a:t>
            </a:r>
            <a:r>
              <a:rPr lang="en-US" dirty="0" err="1" smtClean="0"/>
              <a:t>buccal</a:t>
            </a:r>
            <a:r>
              <a:rPr lang="en-US" dirty="0" smtClean="0"/>
              <a:t> cusp </a:t>
            </a:r>
            <a:r>
              <a:rPr lang="en-US" dirty="0"/>
              <a:t>.</a:t>
            </a:r>
            <a:endParaRPr lang="en-US" dirty="0" smtClean="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Max 1</a:t>
            </a:r>
            <a:r>
              <a:rPr lang="en-US" baseline="30000" dirty="0" smtClean="0"/>
              <a:t>st</a:t>
            </a:r>
            <a:r>
              <a:rPr lang="en-US" dirty="0" smtClean="0"/>
              <a:t> premolars </a:t>
            </a:r>
            <a:br>
              <a:rPr lang="en-US" dirty="0" smtClean="0"/>
            </a:br>
            <a:r>
              <a:rPr lang="en-US" dirty="0" err="1" smtClean="0"/>
              <a:t>Buccal</a:t>
            </a:r>
            <a:r>
              <a:rPr lang="en-US" dirty="0" smtClean="0"/>
              <a:t> Aspect</a:t>
            </a:r>
            <a:endParaRPr lang="en-US" dirty="0"/>
          </a:p>
        </p:txBody>
      </p:sp>
      <p:pic>
        <p:nvPicPr>
          <p:cNvPr id="2050" name="Picture 2"/>
          <p:cNvPicPr>
            <a:picLocks noGrp="1" noChangeAspect="1" noChangeArrowheads="1"/>
          </p:cNvPicPr>
          <p:nvPr>
            <p:ph idx="1"/>
          </p:nvPr>
        </p:nvPicPr>
        <p:blipFill>
          <a:blip r:embed="rId2" cstate="print"/>
          <a:stretch>
            <a:fillRect/>
          </a:stretch>
        </p:blipFill>
        <p:spPr bwMode="auto">
          <a:xfrm>
            <a:off x="660386" y="1600200"/>
            <a:ext cx="7823228" cy="470852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4800"/>
            <a:ext cx="8229600" cy="1143000"/>
          </a:xfrm>
        </p:spPr>
        <p:txBody>
          <a:bodyPr/>
          <a:lstStyle/>
          <a:p>
            <a:r>
              <a:rPr lang="en-US" dirty="0" smtClean="0"/>
              <a:t> </a:t>
            </a:r>
            <a:endParaRPr lang="en-US" dirty="0"/>
          </a:p>
        </p:txBody>
      </p:sp>
      <p:sp>
        <p:nvSpPr>
          <p:cNvPr id="3" name="Content Placeholder 2"/>
          <p:cNvSpPr>
            <a:spLocks noGrp="1"/>
          </p:cNvSpPr>
          <p:nvPr>
            <p:ph idx="1"/>
          </p:nvPr>
        </p:nvSpPr>
        <p:spPr>
          <a:xfrm>
            <a:off x="0" y="0"/>
            <a:ext cx="9144000" cy="6629400"/>
          </a:xfrm>
        </p:spPr>
        <p:txBody>
          <a:bodyPr>
            <a:normAutofit lnSpcReduction="10000"/>
          </a:bodyPr>
          <a:lstStyle/>
          <a:p>
            <a:pPr>
              <a:buNone/>
            </a:pPr>
            <a:r>
              <a:rPr lang="en-US" dirty="0" smtClean="0"/>
              <a:t>3. The </a:t>
            </a:r>
            <a:r>
              <a:rPr lang="en-US" dirty="0" err="1" smtClean="0"/>
              <a:t>mesial</a:t>
            </a:r>
            <a:r>
              <a:rPr lang="en-US" dirty="0" smtClean="0"/>
              <a:t> slope of the </a:t>
            </a:r>
            <a:r>
              <a:rPr lang="en-US" dirty="0" err="1" smtClean="0"/>
              <a:t>buccal</a:t>
            </a:r>
            <a:r>
              <a:rPr lang="en-US" dirty="0" smtClean="0"/>
              <a:t> cusp is rather straight and longer than the distal slope , which is shorter and more curved .</a:t>
            </a:r>
          </a:p>
          <a:p>
            <a:pPr>
              <a:buNone/>
            </a:pPr>
            <a:r>
              <a:rPr lang="en-US" dirty="0" smtClean="0"/>
              <a:t>4. The </a:t>
            </a:r>
            <a:r>
              <a:rPr lang="en-US" dirty="0" err="1" smtClean="0"/>
              <a:t>mesial</a:t>
            </a:r>
            <a:r>
              <a:rPr lang="en-US" dirty="0" smtClean="0"/>
              <a:t> slope of </a:t>
            </a:r>
            <a:r>
              <a:rPr lang="en-US" dirty="0" err="1" smtClean="0"/>
              <a:t>buccal</a:t>
            </a:r>
            <a:r>
              <a:rPr lang="en-US" dirty="0" smtClean="0"/>
              <a:t> cusp is sometimes notched in other instances , a concave outline is noted at this point .</a:t>
            </a:r>
          </a:p>
          <a:p>
            <a:pPr>
              <a:buNone/>
            </a:pPr>
            <a:r>
              <a:rPr lang="en-US" dirty="0" smtClean="0"/>
              <a:t>5. The distal outline of the crown below the cervical line is straighter than that of the </a:t>
            </a:r>
            <a:r>
              <a:rPr lang="en-US" dirty="0" err="1" smtClean="0"/>
              <a:t>mesial</a:t>
            </a:r>
            <a:r>
              <a:rPr lang="en-US" dirty="0" smtClean="0"/>
              <a:t> , although it may be somewhat concave as well.</a:t>
            </a:r>
          </a:p>
          <a:p>
            <a:pPr>
              <a:buNone/>
            </a:pPr>
            <a:r>
              <a:rPr lang="en-US" dirty="0" smtClean="0"/>
              <a:t>6. The width of the crown of the maxillary first premolar </a:t>
            </a:r>
            <a:r>
              <a:rPr lang="en-US" dirty="0" err="1" smtClean="0"/>
              <a:t>mesiodistally</a:t>
            </a:r>
            <a:r>
              <a:rPr lang="en-US" dirty="0" smtClean="0"/>
              <a:t> is about 2mm less at the cervix than at its width at the point of its greatest </a:t>
            </a:r>
            <a:r>
              <a:rPr lang="en-US" dirty="0" err="1" smtClean="0"/>
              <a:t>mesiodistal</a:t>
            </a:r>
            <a:r>
              <a:rPr lang="en-US" dirty="0" smtClean="0"/>
              <a:t> measurement .</a:t>
            </a:r>
          </a:p>
          <a:p>
            <a:pPr>
              <a:buNone/>
            </a:pPr>
            <a:r>
              <a:rPr lang="en-US" dirty="0" smtClean="0"/>
              <a:t>7. The </a:t>
            </a:r>
            <a:r>
              <a:rPr lang="en-US" dirty="0" err="1" smtClean="0"/>
              <a:t>buccal</a:t>
            </a:r>
            <a:r>
              <a:rPr lang="en-US" dirty="0" smtClean="0"/>
              <a:t> cusp is long , coming to a pointed tip and resembling the canine in this respect , although contact areas in this tooth are near the same level.</a:t>
            </a:r>
            <a:endParaRPr lang="en-US"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endParaRPr lang="en-US" dirty="0"/>
          </a:p>
        </p:txBody>
      </p:sp>
      <p:sp>
        <p:nvSpPr>
          <p:cNvPr id="3" name="Content Placeholder 2"/>
          <p:cNvSpPr>
            <a:spLocks noGrp="1"/>
          </p:cNvSpPr>
          <p:nvPr>
            <p:ph idx="1"/>
          </p:nvPr>
        </p:nvSpPr>
        <p:spPr>
          <a:xfrm>
            <a:off x="457200" y="304800"/>
            <a:ext cx="8229600" cy="6324600"/>
          </a:xfrm>
        </p:spPr>
        <p:txBody>
          <a:bodyPr>
            <a:normAutofit/>
          </a:bodyPr>
          <a:lstStyle/>
          <a:p>
            <a:pPr>
              <a:buNone/>
            </a:pPr>
            <a:r>
              <a:rPr lang="en-US" dirty="0" smtClean="0"/>
              <a:t>8. The </a:t>
            </a:r>
            <a:r>
              <a:rPr lang="en-US" dirty="0" err="1" smtClean="0"/>
              <a:t>buccal</a:t>
            </a:r>
            <a:r>
              <a:rPr lang="en-US" dirty="0" smtClean="0"/>
              <a:t> surface of the crown is convex ,showing strong development of the middle </a:t>
            </a:r>
            <a:r>
              <a:rPr lang="en-US" dirty="0" err="1" smtClean="0"/>
              <a:t>buccal</a:t>
            </a:r>
            <a:r>
              <a:rPr lang="en-US" dirty="0" smtClean="0"/>
              <a:t> lobe . </a:t>
            </a:r>
            <a:endParaRPr lang="en-US" dirty="0"/>
          </a:p>
          <a:p>
            <a:pPr>
              <a:buNone/>
            </a:pPr>
            <a:r>
              <a:rPr lang="en-US" dirty="0" smtClean="0"/>
              <a:t>9. </a:t>
            </a:r>
            <a:r>
              <a:rPr lang="en-US" dirty="0" err="1" smtClean="0"/>
              <a:t>Mesial</a:t>
            </a:r>
            <a:r>
              <a:rPr lang="en-US" dirty="0" smtClean="0"/>
              <a:t> and distal to the </a:t>
            </a:r>
            <a:r>
              <a:rPr lang="en-US" dirty="0" err="1" smtClean="0"/>
              <a:t>buccal</a:t>
            </a:r>
            <a:r>
              <a:rPr lang="en-US" dirty="0" smtClean="0"/>
              <a:t> </a:t>
            </a:r>
            <a:r>
              <a:rPr lang="en-US" dirty="0" err="1" smtClean="0"/>
              <a:t>ridge,at</a:t>
            </a:r>
            <a:r>
              <a:rPr lang="en-US" dirty="0" smtClean="0"/>
              <a:t> or </a:t>
            </a:r>
            <a:r>
              <a:rPr lang="en-US" dirty="0" err="1" smtClean="0"/>
              <a:t>occlusal</a:t>
            </a:r>
            <a:r>
              <a:rPr lang="en-US" dirty="0" smtClean="0"/>
              <a:t> to the middle third , developmental depressions are usually seen that serve as demarcations between the middle </a:t>
            </a:r>
            <a:r>
              <a:rPr lang="en-US" dirty="0" err="1" smtClean="0"/>
              <a:t>buccal</a:t>
            </a:r>
            <a:r>
              <a:rPr lang="en-US" dirty="0" smtClean="0"/>
              <a:t> lobe and the </a:t>
            </a:r>
            <a:r>
              <a:rPr lang="en-US" dirty="0" err="1" smtClean="0"/>
              <a:t>mesiobuccal</a:t>
            </a:r>
            <a:r>
              <a:rPr lang="en-US" dirty="0" smtClean="0"/>
              <a:t> and </a:t>
            </a:r>
            <a:r>
              <a:rPr lang="en-US" dirty="0" err="1" smtClean="0"/>
              <a:t>distobuccal</a:t>
            </a:r>
            <a:r>
              <a:rPr lang="en-US" dirty="0" smtClean="0"/>
              <a:t> lobes.</a:t>
            </a:r>
          </a:p>
          <a:p>
            <a:pPr>
              <a:buNone/>
            </a:pPr>
            <a:r>
              <a:rPr lang="en-US" dirty="0" smtClean="0"/>
              <a:t>10. The roots are 3 or 4 mm shorter than the those of the maxillary canine , although the outline of the </a:t>
            </a:r>
            <a:r>
              <a:rPr lang="en-US" dirty="0" err="1" smtClean="0"/>
              <a:t>buccal</a:t>
            </a:r>
            <a:r>
              <a:rPr lang="en-US" dirty="0" smtClean="0"/>
              <a:t> portion of the root bears a close resemblance.</a:t>
            </a:r>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329</TotalTime>
  <Words>1722</Words>
  <Application>Microsoft Office PowerPoint</Application>
  <PresentationFormat>On-screen Show (4:3)</PresentationFormat>
  <Paragraphs>124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Apex</vt:lpstr>
      <vt:lpstr>PREMOLARS</vt:lpstr>
      <vt:lpstr>Specific learning Objectives </vt:lpstr>
      <vt:lpstr>Contents  </vt:lpstr>
      <vt:lpstr>Maxillary 1st Premolars</vt:lpstr>
      <vt:lpstr>MAX 1ST PREMOLARS  ALL ASPECTS</vt:lpstr>
      <vt:lpstr>Slide 6</vt:lpstr>
      <vt:lpstr>Max 1st premolars  Buccal Aspect</vt:lpstr>
      <vt:lpstr> </vt:lpstr>
      <vt:lpstr>Slide 9</vt:lpstr>
      <vt:lpstr>Slide 10</vt:lpstr>
      <vt:lpstr>Slide 11</vt:lpstr>
      <vt:lpstr>Slide 12</vt:lpstr>
      <vt:lpstr>Slide 13</vt:lpstr>
      <vt:lpstr>Max 1st premolar mesial aspect</vt:lpstr>
      <vt:lpstr>Slide 15</vt:lpstr>
      <vt:lpstr>Slide 16</vt:lpstr>
      <vt:lpstr>Slide 17</vt:lpstr>
      <vt:lpstr>Slide 18</vt:lpstr>
      <vt:lpstr>Occlusal Aspect</vt:lpstr>
      <vt:lpstr>Max 1st premolar occlusal aspect.</vt:lpstr>
      <vt:lpstr>Slide 21</vt:lpstr>
      <vt:lpstr>Slide 22</vt:lpstr>
      <vt:lpstr>Slide 23</vt:lpstr>
      <vt:lpstr>Slide 24</vt:lpstr>
      <vt:lpstr>Max1st premolars</vt:lpstr>
      <vt:lpstr>SUMMARY</vt:lpstr>
      <vt:lpstr>Take home message </vt:lpstr>
      <vt:lpstr>References</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Maxillary 1st Premolars</dc:title>
  <dc:creator>user</dc:creator>
  <cp:lastModifiedBy>OP</cp:lastModifiedBy>
  <cp:revision>38</cp:revision>
  <dcterms:created xsi:type="dcterms:W3CDTF">2018-03-24T16:39:07Z</dcterms:created>
  <dcterms:modified xsi:type="dcterms:W3CDTF">2023-03-03T10:28:14Z</dcterms:modified>
</cp:coreProperties>
</file>